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6"/>
  </p:notesMasterIdLst>
  <p:sldIdLst>
    <p:sldId id="256" r:id="rId3"/>
    <p:sldId id="258" r:id="rId4"/>
    <p:sldId id="259" r:id="rId5"/>
    <p:sldId id="298" r:id="rId6"/>
    <p:sldId id="299" r:id="rId7"/>
    <p:sldId id="484" r:id="rId8"/>
    <p:sldId id="262" r:id="rId9"/>
    <p:sldId id="483" r:id="rId10"/>
    <p:sldId id="469" r:id="rId11"/>
    <p:sldId id="300" r:id="rId12"/>
    <p:sldId id="372" r:id="rId13"/>
    <p:sldId id="307" r:id="rId14"/>
    <p:sldId id="260" r:id="rId15"/>
    <p:sldId id="415" r:id="rId16"/>
    <p:sldId id="416" r:id="rId17"/>
    <p:sldId id="417" r:id="rId18"/>
    <p:sldId id="468" r:id="rId19"/>
    <p:sldId id="261" r:id="rId20"/>
    <p:sldId id="486" r:id="rId21"/>
    <p:sldId id="496" r:id="rId22"/>
    <p:sldId id="263" r:id="rId23"/>
    <p:sldId id="485" r:id="rId24"/>
    <p:sldId id="470" r:id="rId25"/>
    <p:sldId id="471" r:id="rId26"/>
    <p:sldId id="472" r:id="rId27"/>
    <p:sldId id="473" r:id="rId28"/>
    <p:sldId id="474" r:id="rId29"/>
    <p:sldId id="475" r:id="rId30"/>
    <p:sldId id="476" r:id="rId31"/>
    <p:sldId id="477" r:id="rId32"/>
    <p:sldId id="478" r:id="rId33"/>
    <p:sldId id="479" r:id="rId34"/>
    <p:sldId id="487" r:id="rId35"/>
    <p:sldId id="490" r:id="rId36"/>
    <p:sldId id="480" r:id="rId37"/>
    <p:sldId id="481" r:id="rId38"/>
    <p:sldId id="482" r:id="rId39"/>
    <p:sldId id="489" r:id="rId40"/>
    <p:sldId id="498" r:id="rId41"/>
    <p:sldId id="264" r:id="rId42"/>
    <p:sldId id="497" r:id="rId43"/>
    <p:sldId id="491" r:id="rId44"/>
    <p:sldId id="488" r:id="rId45"/>
  </p:sldIdLst>
  <p:sldSz cx="12192000" cy="6858000"/>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D5A305"/>
    <a:srgbClr val="F9BF07"/>
    <a:srgbClr val="FF00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92" autoAdjust="0"/>
    <p:restoredTop sz="94660"/>
  </p:normalViewPr>
  <p:slideViewPr>
    <p:cSldViewPr snapToGrid="0">
      <p:cViewPr varScale="1">
        <p:scale>
          <a:sx n="63" d="100"/>
          <a:sy n="63" d="100"/>
        </p:scale>
        <p:origin x="11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E0D79F5-B57B-4170-82C5-21B17DF38665}" type="datetimeFigureOut">
              <a:rPr lang="fr-FR" smtClean="0"/>
              <a:t>03/09/2020</a:t>
            </a:fld>
            <a:endParaRPr lang="fr-FR"/>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fr-FR"/>
          </a:p>
        </p:txBody>
      </p:sp>
      <p:sp>
        <p:nvSpPr>
          <p:cNvPr id="5" name="Espace réservé des note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51C9952-EBFF-4673-948E-8B2AD964F359}" type="slidenum">
              <a:rPr lang="fr-FR" smtClean="0"/>
              <a:t>‹N°›</a:t>
            </a:fld>
            <a:endParaRPr lang="fr-FR"/>
          </a:p>
        </p:txBody>
      </p:sp>
    </p:spTree>
    <p:extLst>
      <p:ext uri="{BB962C8B-B14F-4D97-AF65-F5344CB8AC3E}">
        <p14:creationId xmlns:p14="http://schemas.microsoft.com/office/powerpoint/2010/main" val="323633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C3A51-303B-4ED0-BE15-F3CC1CD0C63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1CB4343-041E-450D-966D-39C91BBBE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231C8EE-DC84-46E1-AA66-0D93AC3AEDCD}"/>
              </a:ext>
            </a:extLst>
          </p:cNvPr>
          <p:cNvSpPr>
            <a:spLocks noGrp="1"/>
          </p:cNvSpPr>
          <p:nvPr>
            <p:ph type="dt" sz="half" idx="10"/>
          </p:nvPr>
        </p:nvSpPr>
        <p:spPr/>
        <p:txBody>
          <a:bodyPr/>
          <a:lstStyle/>
          <a:p>
            <a:fld id="{F31E8BAF-E6DD-469B-8BA5-FD513F92716C}" type="datetime1">
              <a:rPr lang="fr-FR" smtClean="0"/>
              <a:t>03/09/2020</a:t>
            </a:fld>
            <a:endParaRPr lang="fr-FR"/>
          </a:p>
        </p:txBody>
      </p:sp>
      <p:sp>
        <p:nvSpPr>
          <p:cNvPr id="5" name="Espace réservé du pied de page 4">
            <a:extLst>
              <a:ext uri="{FF2B5EF4-FFF2-40B4-BE49-F238E27FC236}">
                <a16:creationId xmlns:a16="http://schemas.microsoft.com/office/drawing/2014/main" id="{95E5FDAF-EF7F-4FDC-9092-830906FA5D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C6FFE8-2A7B-4675-A171-8BFCB95B803F}"/>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796686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597D41-5867-4BBD-B08D-43548679D0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18B17B5-5A80-4533-A2C6-976CA9DF456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F2DE43-7119-4C56-97A0-B6AAAF985900}"/>
              </a:ext>
            </a:extLst>
          </p:cNvPr>
          <p:cNvSpPr>
            <a:spLocks noGrp="1"/>
          </p:cNvSpPr>
          <p:nvPr>
            <p:ph type="dt" sz="half" idx="10"/>
          </p:nvPr>
        </p:nvSpPr>
        <p:spPr/>
        <p:txBody>
          <a:bodyPr/>
          <a:lstStyle/>
          <a:p>
            <a:fld id="{C1298DF7-1E44-45D1-B912-351AF9D647C0}" type="datetime1">
              <a:rPr lang="fr-FR" smtClean="0"/>
              <a:t>03/09/2020</a:t>
            </a:fld>
            <a:endParaRPr lang="fr-FR"/>
          </a:p>
        </p:txBody>
      </p:sp>
      <p:sp>
        <p:nvSpPr>
          <p:cNvPr id="5" name="Espace réservé du pied de page 4">
            <a:extLst>
              <a:ext uri="{FF2B5EF4-FFF2-40B4-BE49-F238E27FC236}">
                <a16:creationId xmlns:a16="http://schemas.microsoft.com/office/drawing/2014/main" id="{0C9D7CDE-70A5-4F76-A979-FB2A3FDDDE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D57971-BAEB-4F65-908D-84357F271942}"/>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215510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B96454C-11C4-482E-A120-371E2CB1E85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8209E6-43BF-4653-A15C-6B1068F634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A54845-4E96-4691-B1D2-CB11DCEB5064}"/>
              </a:ext>
            </a:extLst>
          </p:cNvPr>
          <p:cNvSpPr>
            <a:spLocks noGrp="1"/>
          </p:cNvSpPr>
          <p:nvPr>
            <p:ph type="dt" sz="half" idx="10"/>
          </p:nvPr>
        </p:nvSpPr>
        <p:spPr/>
        <p:txBody>
          <a:bodyPr/>
          <a:lstStyle/>
          <a:p>
            <a:fld id="{0B1BE0F5-08B6-4A81-88F6-6777E42A4496}" type="datetime1">
              <a:rPr lang="fr-FR" smtClean="0"/>
              <a:t>03/09/2020</a:t>
            </a:fld>
            <a:endParaRPr lang="fr-FR"/>
          </a:p>
        </p:txBody>
      </p:sp>
      <p:sp>
        <p:nvSpPr>
          <p:cNvPr id="5" name="Espace réservé du pied de page 4">
            <a:extLst>
              <a:ext uri="{FF2B5EF4-FFF2-40B4-BE49-F238E27FC236}">
                <a16:creationId xmlns:a16="http://schemas.microsoft.com/office/drawing/2014/main" id="{3D774B15-4FEC-4A71-BDB5-B098F6F8F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CCA4A8-FB94-4FAD-9850-7A8C71D588EA}"/>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21444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C3A51-303B-4ED0-BE15-F3CC1CD0C63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1CB4343-041E-450D-966D-39C91BBBE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231C8EE-DC84-46E1-AA66-0D93AC3AEDCD}"/>
              </a:ext>
            </a:extLst>
          </p:cNvPr>
          <p:cNvSpPr>
            <a:spLocks noGrp="1"/>
          </p:cNvSpPr>
          <p:nvPr>
            <p:ph type="dt" sz="half" idx="10"/>
          </p:nvPr>
        </p:nvSpPr>
        <p:spPr/>
        <p:txBody>
          <a:bodyPr/>
          <a:lstStyle/>
          <a:p>
            <a:fld id="{394C3F4E-2E81-441C-ACCE-7E330264AD4F}" type="datetime1">
              <a:rPr lang="fr-FR" smtClean="0"/>
              <a:t>03/09/2020</a:t>
            </a:fld>
            <a:endParaRPr lang="fr-FR"/>
          </a:p>
        </p:txBody>
      </p:sp>
      <p:sp>
        <p:nvSpPr>
          <p:cNvPr id="5" name="Espace réservé du pied de page 4">
            <a:extLst>
              <a:ext uri="{FF2B5EF4-FFF2-40B4-BE49-F238E27FC236}">
                <a16:creationId xmlns:a16="http://schemas.microsoft.com/office/drawing/2014/main" id="{95E5FDAF-EF7F-4FDC-9092-830906FA5D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C6FFE8-2A7B-4675-A171-8BFCB95B803F}"/>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1834388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DB210-9DEE-4F5E-9AA1-E0ECDEA48B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F38ACEF-FDCE-41D0-B499-0F528D5E330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57A5A3-1D5B-4F88-8A2E-706384478993}"/>
              </a:ext>
            </a:extLst>
          </p:cNvPr>
          <p:cNvSpPr>
            <a:spLocks noGrp="1"/>
          </p:cNvSpPr>
          <p:nvPr>
            <p:ph type="dt" sz="half" idx="10"/>
          </p:nvPr>
        </p:nvSpPr>
        <p:spPr/>
        <p:txBody>
          <a:bodyPr/>
          <a:lstStyle/>
          <a:p>
            <a:fld id="{1DA678A3-EAAB-4D6B-90D2-F4E266C4ECEA}" type="datetime1">
              <a:rPr lang="fr-FR" smtClean="0"/>
              <a:t>03/09/2020</a:t>
            </a:fld>
            <a:endParaRPr lang="fr-FR"/>
          </a:p>
        </p:txBody>
      </p:sp>
      <p:sp>
        <p:nvSpPr>
          <p:cNvPr id="5" name="Espace réservé du pied de page 4">
            <a:extLst>
              <a:ext uri="{FF2B5EF4-FFF2-40B4-BE49-F238E27FC236}">
                <a16:creationId xmlns:a16="http://schemas.microsoft.com/office/drawing/2014/main" id="{37858223-49B4-4BFE-8106-E12717FC19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632487-C8C3-4EBD-8EAD-5383F30AB2B5}"/>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130650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BDCF34-2320-412F-80A6-1D46CC6E381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3BBADF9-1CF6-4792-8D6D-3FDB1178E0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30F9D60-084F-4428-8298-8D4E05B030D0}"/>
              </a:ext>
            </a:extLst>
          </p:cNvPr>
          <p:cNvSpPr>
            <a:spLocks noGrp="1"/>
          </p:cNvSpPr>
          <p:nvPr>
            <p:ph type="dt" sz="half" idx="10"/>
          </p:nvPr>
        </p:nvSpPr>
        <p:spPr/>
        <p:txBody>
          <a:bodyPr/>
          <a:lstStyle/>
          <a:p>
            <a:fld id="{6792CFA3-19B6-4DD9-8B4F-944A8FD3C589}" type="datetime1">
              <a:rPr lang="fr-FR" smtClean="0"/>
              <a:t>03/09/2020</a:t>
            </a:fld>
            <a:endParaRPr lang="fr-FR"/>
          </a:p>
        </p:txBody>
      </p:sp>
      <p:sp>
        <p:nvSpPr>
          <p:cNvPr id="5" name="Espace réservé du pied de page 4">
            <a:extLst>
              <a:ext uri="{FF2B5EF4-FFF2-40B4-BE49-F238E27FC236}">
                <a16:creationId xmlns:a16="http://schemas.microsoft.com/office/drawing/2014/main" id="{10914430-C30D-4B0D-9FF9-C441462ADA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2EE126-EED9-4B68-B394-A71AF58992B3}"/>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1547701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506295-1B64-40EE-9E2D-4C6C162563D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249919-6FA0-493A-A306-D4112B2266A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9B7DB9B-5EDB-414F-89EA-0BDC90041A0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FE7BCA1-94B0-4057-85EF-1D8C7C00837A}"/>
              </a:ext>
            </a:extLst>
          </p:cNvPr>
          <p:cNvSpPr>
            <a:spLocks noGrp="1"/>
          </p:cNvSpPr>
          <p:nvPr>
            <p:ph type="dt" sz="half" idx="10"/>
          </p:nvPr>
        </p:nvSpPr>
        <p:spPr/>
        <p:txBody>
          <a:bodyPr/>
          <a:lstStyle/>
          <a:p>
            <a:fld id="{E0DB3978-D982-409C-8A04-890537ED9193}" type="datetime1">
              <a:rPr lang="fr-FR" smtClean="0"/>
              <a:t>03/09/2020</a:t>
            </a:fld>
            <a:endParaRPr lang="fr-FR"/>
          </a:p>
        </p:txBody>
      </p:sp>
      <p:sp>
        <p:nvSpPr>
          <p:cNvPr id="6" name="Espace réservé du pied de page 5">
            <a:extLst>
              <a:ext uri="{FF2B5EF4-FFF2-40B4-BE49-F238E27FC236}">
                <a16:creationId xmlns:a16="http://schemas.microsoft.com/office/drawing/2014/main" id="{7E169E68-3940-45C6-9282-A2EEAE7EC1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13ACB5-2CD2-4BEF-9F6F-2B0D3256A3D5}"/>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4082090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0D42B8-E071-458E-B768-0D839BD6A68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75F5883-9111-444E-9BA8-106FBABAD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5E171AF-F319-46BB-BA23-F939EFCDA35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8869B2B-C7C7-42F0-8072-3AAA2A437D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D33B25A-3228-46E4-864E-38C7E0B12B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84F2AB3-A23E-4E21-9766-E8EF5299E4A1}"/>
              </a:ext>
            </a:extLst>
          </p:cNvPr>
          <p:cNvSpPr>
            <a:spLocks noGrp="1"/>
          </p:cNvSpPr>
          <p:nvPr>
            <p:ph type="dt" sz="half" idx="10"/>
          </p:nvPr>
        </p:nvSpPr>
        <p:spPr/>
        <p:txBody>
          <a:bodyPr/>
          <a:lstStyle/>
          <a:p>
            <a:fld id="{CB6C3CCF-36FB-41AA-A9DE-CA2172365CF4}" type="datetime1">
              <a:rPr lang="fr-FR" smtClean="0"/>
              <a:t>03/09/2020</a:t>
            </a:fld>
            <a:endParaRPr lang="fr-FR"/>
          </a:p>
        </p:txBody>
      </p:sp>
      <p:sp>
        <p:nvSpPr>
          <p:cNvPr id="8" name="Espace réservé du pied de page 7">
            <a:extLst>
              <a:ext uri="{FF2B5EF4-FFF2-40B4-BE49-F238E27FC236}">
                <a16:creationId xmlns:a16="http://schemas.microsoft.com/office/drawing/2014/main" id="{9160C3EC-F6B8-4DE4-B3CE-9C182C9111B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59C3FE0-4EF7-4ED7-880F-D62389F7A61C}"/>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2021825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1040D-7C6A-444C-81E0-E0527822331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FCDBC8C-5444-424B-A355-21D416A7BABE}"/>
              </a:ext>
            </a:extLst>
          </p:cNvPr>
          <p:cNvSpPr>
            <a:spLocks noGrp="1"/>
          </p:cNvSpPr>
          <p:nvPr>
            <p:ph type="dt" sz="half" idx="10"/>
          </p:nvPr>
        </p:nvSpPr>
        <p:spPr/>
        <p:txBody>
          <a:bodyPr/>
          <a:lstStyle/>
          <a:p>
            <a:fld id="{1815F195-94D4-49DE-A5BA-C9CF0F00AD39}" type="datetime1">
              <a:rPr lang="fr-FR" smtClean="0"/>
              <a:t>03/09/2020</a:t>
            </a:fld>
            <a:endParaRPr lang="fr-FR"/>
          </a:p>
        </p:txBody>
      </p:sp>
      <p:sp>
        <p:nvSpPr>
          <p:cNvPr id="4" name="Espace réservé du pied de page 3">
            <a:extLst>
              <a:ext uri="{FF2B5EF4-FFF2-40B4-BE49-F238E27FC236}">
                <a16:creationId xmlns:a16="http://schemas.microsoft.com/office/drawing/2014/main" id="{F8611815-21CC-49E1-A013-0CCE1DF3FDD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295C72A-89CE-4630-B77A-B0F82BD98BFE}"/>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1698799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C08C798-02EE-4491-8B02-58D689F806F1}"/>
              </a:ext>
            </a:extLst>
          </p:cNvPr>
          <p:cNvSpPr>
            <a:spLocks noGrp="1"/>
          </p:cNvSpPr>
          <p:nvPr>
            <p:ph type="dt" sz="half" idx="10"/>
          </p:nvPr>
        </p:nvSpPr>
        <p:spPr/>
        <p:txBody>
          <a:bodyPr/>
          <a:lstStyle/>
          <a:p>
            <a:fld id="{2E4E914D-A63C-490B-A6C1-14E5BEE4CE95}" type="datetime1">
              <a:rPr lang="fr-FR" smtClean="0"/>
              <a:t>03/09/2020</a:t>
            </a:fld>
            <a:endParaRPr lang="fr-FR"/>
          </a:p>
        </p:txBody>
      </p:sp>
      <p:sp>
        <p:nvSpPr>
          <p:cNvPr id="3" name="Espace réservé du pied de page 2">
            <a:extLst>
              <a:ext uri="{FF2B5EF4-FFF2-40B4-BE49-F238E27FC236}">
                <a16:creationId xmlns:a16="http://schemas.microsoft.com/office/drawing/2014/main" id="{0FD6D276-13FF-4C12-AF10-D77C1C9FF95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32BBCAD-75A7-4E0C-85E0-D8C7C64D2E11}"/>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472590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1B525-E338-4790-B1F6-8427B25ED5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C7CC0F9-511D-47C2-8E97-338C562E49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4702026-0024-4EED-AE13-1C10572E1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CB2C8BE-EE34-4247-867F-CC478A12BB28}"/>
              </a:ext>
            </a:extLst>
          </p:cNvPr>
          <p:cNvSpPr>
            <a:spLocks noGrp="1"/>
          </p:cNvSpPr>
          <p:nvPr>
            <p:ph type="dt" sz="half" idx="10"/>
          </p:nvPr>
        </p:nvSpPr>
        <p:spPr/>
        <p:txBody>
          <a:bodyPr/>
          <a:lstStyle/>
          <a:p>
            <a:fld id="{E771F15C-03C6-42BD-85B9-32E772F283AB}" type="datetime1">
              <a:rPr lang="fr-FR" smtClean="0"/>
              <a:t>03/09/2020</a:t>
            </a:fld>
            <a:endParaRPr lang="fr-FR"/>
          </a:p>
        </p:txBody>
      </p:sp>
      <p:sp>
        <p:nvSpPr>
          <p:cNvPr id="6" name="Espace réservé du pied de page 5">
            <a:extLst>
              <a:ext uri="{FF2B5EF4-FFF2-40B4-BE49-F238E27FC236}">
                <a16:creationId xmlns:a16="http://schemas.microsoft.com/office/drawing/2014/main" id="{94CB10C0-A73C-4131-B66F-43BEEFDFE0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CCDA2F-B2AE-4D1E-9386-E62D4714F918}"/>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202204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DB210-9DEE-4F5E-9AA1-E0ECDEA48B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F38ACEF-FDCE-41D0-B499-0F528D5E330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57A5A3-1D5B-4F88-8A2E-706384478993}"/>
              </a:ext>
            </a:extLst>
          </p:cNvPr>
          <p:cNvSpPr>
            <a:spLocks noGrp="1"/>
          </p:cNvSpPr>
          <p:nvPr>
            <p:ph type="dt" sz="half" idx="10"/>
          </p:nvPr>
        </p:nvSpPr>
        <p:spPr/>
        <p:txBody>
          <a:bodyPr/>
          <a:lstStyle/>
          <a:p>
            <a:fld id="{286F9D82-5C38-420F-8D9D-515F95D8894D}" type="datetime1">
              <a:rPr lang="fr-FR" smtClean="0"/>
              <a:t>03/09/2020</a:t>
            </a:fld>
            <a:endParaRPr lang="fr-FR"/>
          </a:p>
        </p:txBody>
      </p:sp>
      <p:sp>
        <p:nvSpPr>
          <p:cNvPr id="5" name="Espace réservé du pied de page 4">
            <a:extLst>
              <a:ext uri="{FF2B5EF4-FFF2-40B4-BE49-F238E27FC236}">
                <a16:creationId xmlns:a16="http://schemas.microsoft.com/office/drawing/2014/main" id="{37858223-49B4-4BFE-8106-E12717FC19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632487-C8C3-4EBD-8EAD-5383F30AB2B5}"/>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1245041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02EB9-4EA6-4CEB-9B76-E7BA5B183A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8150DD6-AF99-49D0-ABC9-D78F02E44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DBF68B1-BD55-45E3-8837-1E6E2DF28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FAD448-3CCA-4EB6-8B81-E96A55344C3C}"/>
              </a:ext>
            </a:extLst>
          </p:cNvPr>
          <p:cNvSpPr>
            <a:spLocks noGrp="1"/>
          </p:cNvSpPr>
          <p:nvPr>
            <p:ph type="dt" sz="half" idx="10"/>
          </p:nvPr>
        </p:nvSpPr>
        <p:spPr/>
        <p:txBody>
          <a:bodyPr/>
          <a:lstStyle/>
          <a:p>
            <a:fld id="{895A8D98-B39E-45A1-80EA-713342C00E7A}" type="datetime1">
              <a:rPr lang="fr-FR" smtClean="0"/>
              <a:t>03/09/2020</a:t>
            </a:fld>
            <a:endParaRPr lang="fr-FR"/>
          </a:p>
        </p:txBody>
      </p:sp>
      <p:sp>
        <p:nvSpPr>
          <p:cNvPr id="6" name="Espace réservé du pied de page 5">
            <a:extLst>
              <a:ext uri="{FF2B5EF4-FFF2-40B4-BE49-F238E27FC236}">
                <a16:creationId xmlns:a16="http://schemas.microsoft.com/office/drawing/2014/main" id="{DAC413F1-5FAC-4FE7-B66E-48355E12BF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AEDA3A-95AD-4FB1-8EC9-379B3ABBDE92}"/>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3119295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597D41-5867-4BBD-B08D-43548679D0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18B17B5-5A80-4533-A2C6-976CA9DF456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F2DE43-7119-4C56-97A0-B6AAAF985900}"/>
              </a:ext>
            </a:extLst>
          </p:cNvPr>
          <p:cNvSpPr>
            <a:spLocks noGrp="1"/>
          </p:cNvSpPr>
          <p:nvPr>
            <p:ph type="dt" sz="half" idx="10"/>
          </p:nvPr>
        </p:nvSpPr>
        <p:spPr/>
        <p:txBody>
          <a:bodyPr/>
          <a:lstStyle/>
          <a:p>
            <a:fld id="{7C348D37-BE28-4E96-B7EF-AFDDEAAD1275}" type="datetime1">
              <a:rPr lang="fr-FR" smtClean="0"/>
              <a:t>03/09/2020</a:t>
            </a:fld>
            <a:endParaRPr lang="fr-FR"/>
          </a:p>
        </p:txBody>
      </p:sp>
      <p:sp>
        <p:nvSpPr>
          <p:cNvPr id="5" name="Espace réservé du pied de page 4">
            <a:extLst>
              <a:ext uri="{FF2B5EF4-FFF2-40B4-BE49-F238E27FC236}">
                <a16:creationId xmlns:a16="http://schemas.microsoft.com/office/drawing/2014/main" id="{0C9D7CDE-70A5-4F76-A979-FB2A3FDDDE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D57971-BAEB-4F65-908D-84357F271942}"/>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2464017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B96454C-11C4-482E-A120-371E2CB1E85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8209E6-43BF-4653-A15C-6B1068F634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A54845-4E96-4691-B1D2-CB11DCEB5064}"/>
              </a:ext>
            </a:extLst>
          </p:cNvPr>
          <p:cNvSpPr>
            <a:spLocks noGrp="1"/>
          </p:cNvSpPr>
          <p:nvPr>
            <p:ph type="dt" sz="half" idx="10"/>
          </p:nvPr>
        </p:nvSpPr>
        <p:spPr/>
        <p:txBody>
          <a:bodyPr/>
          <a:lstStyle/>
          <a:p>
            <a:fld id="{DFFB92C5-3958-4994-99AE-EBBC429BC9A9}" type="datetime1">
              <a:rPr lang="fr-FR" smtClean="0"/>
              <a:t>03/09/2020</a:t>
            </a:fld>
            <a:endParaRPr lang="fr-FR"/>
          </a:p>
        </p:txBody>
      </p:sp>
      <p:sp>
        <p:nvSpPr>
          <p:cNvPr id="5" name="Espace réservé du pied de page 4">
            <a:extLst>
              <a:ext uri="{FF2B5EF4-FFF2-40B4-BE49-F238E27FC236}">
                <a16:creationId xmlns:a16="http://schemas.microsoft.com/office/drawing/2014/main" id="{3D774B15-4FEC-4A71-BDB5-B098F6F8F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CCA4A8-FB94-4FAD-9850-7A8C71D588EA}"/>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253878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BDCF34-2320-412F-80A6-1D46CC6E381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3BBADF9-1CF6-4792-8D6D-3FDB1178E0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30F9D60-084F-4428-8298-8D4E05B030D0}"/>
              </a:ext>
            </a:extLst>
          </p:cNvPr>
          <p:cNvSpPr>
            <a:spLocks noGrp="1"/>
          </p:cNvSpPr>
          <p:nvPr>
            <p:ph type="dt" sz="half" idx="10"/>
          </p:nvPr>
        </p:nvSpPr>
        <p:spPr/>
        <p:txBody>
          <a:bodyPr/>
          <a:lstStyle/>
          <a:p>
            <a:fld id="{9C78B7CD-F856-4BA9-9FAD-6E7EFCE75080}" type="datetime1">
              <a:rPr lang="fr-FR" smtClean="0"/>
              <a:t>03/09/2020</a:t>
            </a:fld>
            <a:endParaRPr lang="fr-FR"/>
          </a:p>
        </p:txBody>
      </p:sp>
      <p:sp>
        <p:nvSpPr>
          <p:cNvPr id="5" name="Espace réservé du pied de page 4">
            <a:extLst>
              <a:ext uri="{FF2B5EF4-FFF2-40B4-BE49-F238E27FC236}">
                <a16:creationId xmlns:a16="http://schemas.microsoft.com/office/drawing/2014/main" id="{10914430-C30D-4B0D-9FF9-C441462ADA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2EE126-EED9-4B68-B394-A71AF58992B3}"/>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157392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506295-1B64-40EE-9E2D-4C6C162563D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249919-6FA0-493A-A306-D4112B2266A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9B7DB9B-5EDB-414F-89EA-0BDC90041A0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FE7BCA1-94B0-4057-85EF-1D8C7C00837A}"/>
              </a:ext>
            </a:extLst>
          </p:cNvPr>
          <p:cNvSpPr>
            <a:spLocks noGrp="1"/>
          </p:cNvSpPr>
          <p:nvPr>
            <p:ph type="dt" sz="half" idx="10"/>
          </p:nvPr>
        </p:nvSpPr>
        <p:spPr/>
        <p:txBody>
          <a:bodyPr/>
          <a:lstStyle/>
          <a:p>
            <a:fld id="{A28A0F7D-4B1C-41C1-824A-0887AA00C16A}" type="datetime1">
              <a:rPr lang="fr-FR" smtClean="0"/>
              <a:t>03/09/2020</a:t>
            </a:fld>
            <a:endParaRPr lang="fr-FR"/>
          </a:p>
        </p:txBody>
      </p:sp>
      <p:sp>
        <p:nvSpPr>
          <p:cNvPr id="6" name="Espace réservé du pied de page 5">
            <a:extLst>
              <a:ext uri="{FF2B5EF4-FFF2-40B4-BE49-F238E27FC236}">
                <a16:creationId xmlns:a16="http://schemas.microsoft.com/office/drawing/2014/main" id="{7E169E68-3940-45C6-9282-A2EEAE7EC1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13ACB5-2CD2-4BEF-9F6F-2B0D3256A3D5}"/>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391505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0D42B8-E071-458E-B768-0D839BD6A68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75F5883-9111-444E-9BA8-106FBABAD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5E171AF-F319-46BB-BA23-F939EFCDA35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8869B2B-C7C7-42F0-8072-3AAA2A437D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D33B25A-3228-46E4-864E-38C7E0B12B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84F2AB3-A23E-4E21-9766-E8EF5299E4A1}"/>
              </a:ext>
            </a:extLst>
          </p:cNvPr>
          <p:cNvSpPr>
            <a:spLocks noGrp="1"/>
          </p:cNvSpPr>
          <p:nvPr>
            <p:ph type="dt" sz="half" idx="10"/>
          </p:nvPr>
        </p:nvSpPr>
        <p:spPr/>
        <p:txBody>
          <a:bodyPr/>
          <a:lstStyle/>
          <a:p>
            <a:fld id="{3484C1AF-047E-4C3C-9002-AC47CA8256AF}" type="datetime1">
              <a:rPr lang="fr-FR" smtClean="0"/>
              <a:t>03/09/2020</a:t>
            </a:fld>
            <a:endParaRPr lang="fr-FR"/>
          </a:p>
        </p:txBody>
      </p:sp>
      <p:sp>
        <p:nvSpPr>
          <p:cNvPr id="8" name="Espace réservé du pied de page 7">
            <a:extLst>
              <a:ext uri="{FF2B5EF4-FFF2-40B4-BE49-F238E27FC236}">
                <a16:creationId xmlns:a16="http://schemas.microsoft.com/office/drawing/2014/main" id="{9160C3EC-F6B8-4DE4-B3CE-9C182C9111B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59C3FE0-4EF7-4ED7-880F-D62389F7A61C}"/>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278440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1040D-7C6A-444C-81E0-E0527822331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FCDBC8C-5444-424B-A355-21D416A7BABE}"/>
              </a:ext>
            </a:extLst>
          </p:cNvPr>
          <p:cNvSpPr>
            <a:spLocks noGrp="1"/>
          </p:cNvSpPr>
          <p:nvPr>
            <p:ph type="dt" sz="half" idx="10"/>
          </p:nvPr>
        </p:nvSpPr>
        <p:spPr/>
        <p:txBody>
          <a:bodyPr/>
          <a:lstStyle/>
          <a:p>
            <a:fld id="{18EE26FB-CF3D-4A04-8BA4-CFD91EA31747}" type="datetime1">
              <a:rPr lang="fr-FR" smtClean="0"/>
              <a:t>03/09/2020</a:t>
            </a:fld>
            <a:endParaRPr lang="fr-FR"/>
          </a:p>
        </p:txBody>
      </p:sp>
      <p:sp>
        <p:nvSpPr>
          <p:cNvPr id="4" name="Espace réservé du pied de page 3">
            <a:extLst>
              <a:ext uri="{FF2B5EF4-FFF2-40B4-BE49-F238E27FC236}">
                <a16:creationId xmlns:a16="http://schemas.microsoft.com/office/drawing/2014/main" id="{F8611815-21CC-49E1-A013-0CCE1DF3FDD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295C72A-89CE-4630-B77A-B0F82BD98BFE}"/>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57799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C08C798-02EE-4491-8B02-58D689F806F1}"/>
              </a:ext>
            </a:extLst>
          </p:cNvPr>
          <p:cNvSpPr>
            <a:spLocks noGrp="1"/>
          </p:cNvSpPr>
          <p:nvPr>
            <p:ph type="dt" sz="half" idx="10"/>
          </p:nvPr>
        </p:nvSpPr>
        <p:spPr/>
        <p:txBody>
          <a:bodyPr/>
          <a:lstStyle/>
          <a:p>
            <a:fld id="{938E4D7E-471F-4371-9F9A-429E0238BCAC}" type="datetime1">
              <a:rPr lang="fr-FR" smtClean="0"/>
              <a:t>03/09/2020</a:t>
            </a:fld>
            <a:endParaRPr lang="fr-FR"/>
          </a:p>
        </p:txBody>
      </p:sp>
      <p:sp>
        <p:nvSpPr>
          <p:cNvPr id="3" name="Espace réservé du pied de page 2">
            <a:extLst>
              <a:ext uri="{FF2B5EF4-FFF2-40B4-BE49-F238E27FC236}">
                <a16:creationId xmlns:a16="http://schemas.microsoft.com/office/drawing/2014/main" id="{0FD6D276-13FF-4C12-AF10-D77C1C9FF95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32BBCAD-75A7-4E0C-85E0-D8C7C64D2E11}"/>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263172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1B525-E338-4790-B1F6-8427B25ED5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C7CC0F9-511D-47C2-8E97-338C562E49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4702026-0024-4EED-AE13-1C10572E1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CB2C8BE-EE34-4247-867F-CC478A12BB28}"/>
              </a:ext>
            </a:extLst>
          </p:cNvPr>
          <p:cNvSpPr>
            <a:spLocks noGrp="1"/>
          </p:cNvSpPr>
          <p:nvPr>
            <p:ph type="dt" sz="half" idx="10"/>
          </p:nvPr>
        </p:nvSpPr>
        <p:spPr/>
        <p:txBody>
          <a:bodyPr/>
          <a:lstStyle/>
          <a:p>
            <a:fld id="{3B83DD11-12C1-4BF4-99CE-1153CF3B90D9}" type="datetime1">
              <a:rPr lang="fr-FR" smtClean="0"/>
              <a:t>03/09/2020</a:t>
            </a:fld>
            <a:endParaRPr lang="fr-FR"/>
          </a:p>
        </p:txBody>
      </p:sp>
      <p:sp>
        <p:nvSpPr>
          <p:cNvPr id="6" name="Espace réservé du pied de page 5">
            <a:extLst>
              <a:ext uri="{FF2B5EF4-FFF2-40B4-BE49-F238E27FC236}">
                <a16:creationId xmlns:a16="http://schemas.microsoft.com/office/drawing/2014/main" id="{94CB10C0-A73C-4131-B66F-43BEEFDFE0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CCDA2F-B2AE-4D1E-9386-E62D4714F918}"/>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19317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02EB9-4EA6-4CEB-9B76-E7BA5B183A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8150DD6-AF99-49D0-ABC9-D78F02E44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DBF68B1-BD55-45E3-8837-1E6E2DF28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FAD448-3CCA-4EB6-8B81-E96A55344C3C}"/>
              </a:ext>
            </a:extLst>
          </p:cNvPr>
          <p:cNvSpPr>
            <a:spLocks noGrp="1"/>
          </p:cNvSpPr>
          <p:nvPr>
            <p:ph type="dt" sz="half" idx="10"/>
          </p:nvPr>
        </p:nvSpPr>
        <p:spPr/>
        <p:txBody>
          <a:bodyPr/>
          <a:lstStyle/>
          <a:p>
            <a:fld id="{6E1393D5-1D9C-4792-8E0D-03978AAA2661}" type="datetime1">
              <a:rPr lang="fr-FR" smtClean="0"/>
              <a:t>03/09/2020</a:t>
            </a:fld>
            <a:endParaRPr lang="fr-FR"/>
          </a:p>
        </p:txBody>
      </p:sp>
      <p:sp>
        <p:nvSpPr>
          <p:cNvPr id="6" name="Espace réservé du pied de page 5">
            <a:extLst>
              <a:ext uri="{FF2B5EF4-FFF2-40B4-BE49-F238E27FC236}">
                <a16:creationId xmlns:a16="http://schemas.microsoft.com/office/drawing/2014/main" id="{DAC413F1-5FAC-4FE7-B66E-48355E12BF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AEDA3A-95AD-4FB1-8EC9-379B3ABBDE92}"/>
              </a:ext>
            </a:extLst>
          </p:cNvPr>
          <p:cNvSpPr>
            <a:spLocks noGrp="1"/>
          </p:cNvSpPr>
          <p:nvPr>
            <p:ph type="sldNum" sz="quarter" idx="12"/>
          </p:nvPr>
        </p:nvSpPr>
        <p:spPr/>
        <p:txBody>
          <a:bodyPr/>
          <a:lstStyle/>
          <a:p>
            <a:fld id="{E5DCE266-CCDA-4DEB-8A9C-F7397A2B4302}" type="slidenum">
              <a:rPr lang="fr-FR" smtClean="0"/>
              <a:t>‹N°›</a:t>
            </a:fld>
            <a:endParaRPr lang="fr-FR"/>
          </a:p>
        </p:txBody>
      </p:sp>
    </p:spTree>
    <p:extLst>
      <p:ext uri="{BB962C8B-B14F-4D97-AF65-F5344CB8AC3E}">
        <p14:creationId xmlns:p14="http://schemas.microsoft.com/office/powerpoint/2010/main" val="103582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3313691-E441-44BD-87DB-D6E35B0CB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CA83A06-34C5-435E-9A66-3449E6B814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CF0CBE-034A-4796-8437-DBF5DF2581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BBB31-368B-4785-818C-322213736F87}" type="datetime1">
              <a:rPr lang="fr-FR" smtClean="0"/>
              <a:t>03/09/2020</a:t>
            </a:fld>
            <a:endParaRPr lang="fr-FR"/>
          </a:p>
        </p:txBody>
      </p:sp>
      <p:sp>
        <p:nvSpPr>
          <p:cNvPr id="5" name="Espace réservé du pied de page 4">
            <a:extLst>
              <a:ext uri="{FF2B5EF4-FFF2-40B4-BE49-F238E27FC236}">
                <a16:creationId xmlns:a16="http://schemas.microsoft.com/office/drawing/2014/main" id="{3D975C4B-92BB-4473-BEC9-0A9637379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6D6B370-9545-47A8-BB55-5E4DA884F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CE266-CCDA-4DEB-8A9C-F7397A2B4302}" type="slidenum">
              <a:rPr lang="fr-FR" smtClean="0"/>
              <a:t>‹N°›</a:t>
            </a:fld>
            <a:endParaRPr lang="fr-FR"/>
          </a:p>
        </p:txBody>
      </p:sp>
    </p:spTree>
    <p:extLst>
      <p:ext uri="{BB962C8B-B14F-4D97-AF65-F5344CB8AC3E}">
        <p14:creationId xmlns:p14="http://schemas.microsoft.com/office/powerpoint/2010/main" val="2225182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3313691-E441-44BD-87DB-D6E35B0CB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CA83A06-34C5-435E-9A66-3449E6B814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CF0CBE-034A-4796-8437-DBF5DF2581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637A6-EB67-44D8-B1B9-C47A9D623794}" type="datetime1">
              <a:rPr lang="fr-FR" smtClean="0"/>
              <a:t>03/09/2020</a:t>
            </a:fld>
            <a:endParaRPr lang="fr-FR"/>
          </a:p>
        </p:txBody>
      </p:sp>
      <p:sp>
        <p:nvSpPr>
          <p:cNvPr id="5" name="Espace réservé du pied de page 4">
            <a:extLst>
              <a:ext uri="{FF2B5EF4-FFF2-40B4-BE49-F238E27FC236}">
                <a16:creationId xmlns:a16="http://schemas.microsoft.com/office/drawing/2014/main" id="{3D975C4B-92BB-4473-BEC9-0A9637379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6D6B370-9545-47A8-BB55-5E4DA884F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CE266-CCDA-4DEB-8A9C-F7397A2B4302}" type="slidenum">
              <a:rPr lang="fr-FR" smtClean="0"/>
              <a:t>‹N°›</a:t>
            </a:fld>
            <a:endParaRPr lang="fr-FR"/>
          </a:p>
        </p:txBody>
      </p:sp>
    </p:spTree>
    <p:extLst>
      <p:ext uri="{BB962C8B-B14F-4D97-AF65-F5344CB8AC3E}">
        <p14:creationId xmlns:p14="http://schemas.microsoft.com/office/powerpoint/2010/main" val="3557268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8.xml"/><Relationship Id="rId5" Type="http://schemas.openxmlformats.org/officeDocument/2006/relationships/image" Target="../media/image40.JP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 Id="rId9" Type="http://schemas.openxmlformats.org/officeDocument/2006/relationships/image" Target="../media/image48.JP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0.jpeg"/><Relationship Id="rId7" Type="http://schemas.openxmlformats.org/officeDocument/2006/relationships/image" Target="../media/image27.jpeg"/><Relationship Id="rId2" Type="http://schemas.openxmlformats.org/officeDocument/2006/relationships/image" Target="../media/image49.jpg"/><Relationship Id="rId1" Type="http://schemas.openxmlformats.org/officeDocument/2006/relationships/slideLayout" Target="../slideLayouts/slideLayout18.xml"/><Relationship Id="rId6" Type="http://schemas.openxmlformats.org/officeDocument/2006/relationships/image" Target="../media/image26.jpg"/><Relationship Id="rId5" Type="http://schemas.openxmlformats.org/officeDocument/2006/relationships/image" Target="../media/image50.JPG"/><Relationship Id="rId4" Type="http://schemas.openxmlformats.org/officeDocument/2006/relationships/image" Target="../media/image20.png"/><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18.xml"/><Relationship Id="rId4" Type="http://schemas.openxmlformats.org/officeDocument/2006/relationships/image" Target="../media/image6.jfif"/></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54.svg"/><Relationship Id="rId7" Type="http://schemas.openxmlformats.org/officeDocument/2006/relationships/image" Target="../media/image58.JPG"/><Relationship Id="rId2" Type="http://schemas.openxmlformats.org/officeDocument/2006/relationships/image" Target="../media/image53.png"/><Relationship Id="rId1" Type="http://schemas.openxmlformats.org/officeDocument/2006/relationships/slideLayout" Target="../slideLayouts/slideLayout18.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61.jfif"/><Relationship Id="rId2" Type="http://schemas.openxmlformats.org/officeDocument/2006/relationships/image" Target="../media/image60.png"/><Relationship Id="rId1" Type="http://schemas.openxmlformats.org/officeDocument/2006/relationships/slideLayout" Target="../slideLayouts/slideLayout18.xml"/><Relationship Id="rId5" Type="http://schemas.openxmlformats.org/officeDocument/2006/relationships/image" Target="../media/image63.jfif"/><Relationship Id="rId4" Type="http://schemas.openxmlformats.org/officeDocument/2006/relationships/image" Target="../media/image62.jf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67.jfi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70.jfi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jpg"/><Relationship Id="rId12" Type="http://schemas.openxmlformats.org/officeDocument/2006/relationships/image" Target="../media/image19.jpeg"/><Relationship Id="rId2" Type="http://schemas.openxmlformats.org/officeDocument/2006/relationships/hyperlink" Target="https://commons.wikimedia.org/wiki/File:Star_of_David.svg?uselang=fr" TargetMode="Externa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g"/><Relationship Id="rId9" Type="http://schemas.openxmlformats.org/officeDocument/2006/relationships/image" Target="../media/image1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74.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1E8A20F-2245-46C7-875A-47BAE5A72091}"/>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r>
              <a:rPr lang="en-US" sz="3700" b="1" kern="1200" dirty="0">
                <a:solidFill>
                  <a:srgbClr val="FFFFFF"/>
                </a:solidFill>
                <a:effectLst>
                  <a:outerShdw blurRad="38100" dist="38100" dir="2700000" algn="tl">
                    <a:srgbClr val="000000">
                      <a:alpha val="43137"/>
                    </a:srgbClr>
                  </a:outerShdw>
                </a:effectLst>
                <a:latin typeface="+mj-lt"/>
                <a:ea typeface="+mj-ea"/>
                <a:cs typeface="+mj-cs"/>
              </a:rPr>
              <a:t>REGIME ALIMENTAIRE </a:t>
            </a:r>
            <a:br>
              <a:rPr lang="en-US" sz="3700" b="1" kern="1200" dirty="0">
                <a:solidFill>
                  <a:srgbClr val="FFFFFF"/>
                </a:solidFill>
                <a:effectLst>
                  <a:outerShdw blurRad="38100" dist="38100" dir="2700000" algn="tl">
                    <a:srgbClr val="000000">
                      <a:alpha val="43137"/>
                    </a:srgbClr>
                  </a:outerShdw>
                </a:effectLst>
                <a:latin typeface="+mj-lt"/>
                <a:ea typeface="+mj-ea"/>
                <a:cs typeface="+mj-cs"/>
              </a:rPr>
            </a:br>
            <a:r>
              <a:rPr lang="en-US" sz="3700" b="1" kern="1200" dirty="0">
                <a:solidFill>
                  <a:srgbClr val="FFFFFF"/>
                </a:solidFill>
                <a:effectLst>
                  <a:outerShdw blurRad="38100" dist="38100" dir="2700000" algn="tl">
                    <a:srgbClr val="000000">
                      <a:alpha val="43137"/>
                    </a:srgbClr>
                  </a:outerShdw>
                </a:effectLst>
                <a:latin typeface="+mj-lt"/>
                <a:ea typeface="+mj-ea"/>
                <a:cs typeface="+mj-cs"/>
              </a:rPr>
              <a:t>&amp;</a:t>
            </a:r>
            <a:br>
              <a:rPr lang="en-US" sz="3700" b="1" kern="1200" dirty="0">
                <a:solidFill>
                  <a:srgbClr val="FFFFFF"/>
                </a:solidFill>
                <a:effectLst>
                  <a:outerShdw blurRad="38100" dist="38100" dir="2700000" algn="tl">
                    <a:srgbClr val="000000">
                      <a:alpha val="43137"/>
                    </a:srgbClr>
                  </a:outerShdw>
                </a:effectLst>
                <a:latin typeface="+mj-lt"/>
                <a:ea typeface="+mj-ea"/>
                <a:cs typeface="+mj-cs"/>
              </a:rPr>
            </a:br>
            <a:r>
              <a:rPr lang="en-US" sz="3700" b="1" kern="1200" dirty="0">
                <a:solidFill>
                  <a:srgbClr val="FFFFFF"/>
                </a:solidFill>
                <a:effectLst>
                  <a:outerShdw blurRad="38100" dist="38100" dir="2700000" algn="tl">
                    <a:srgbClr val="000000">
                      <a:alpha val="43137"/>
                    </a:srgbClr>
                  </a:outerShdw>
                </a:effectLst>
                <a:latin typeface="+mj-lt"/>
                <a:ea typeface="+mj-ea"/>
                <a:cs typeface="+mj-cs"/>
              </a:rPr>
              <a:t> REGIME DE LA TERRE</a:t>
            </a:r>
          </a:p>
        </p:txBody>
      </p:sp>
      <p:sp>
        <p:nvSpPr>
          <p:cNvPr id="4" name="ZoneTexte 3">
            <a:extLst>
              <a:ext uri="{FF2B5EF4-FFF2-40B4-BE49-F238E27FC236}">
                <a16:creationId xmlns:a16="http://schemas.microsoft.com/office/drawing/2014/main" id="{70C2B8EE-D8B0-488A-883D-7D10949E8928}"/>
              </a:ext>
            </a:extLst>
          </p:cNvPr>
          <p:cNvSpPr txBox="1"/>
          <p:nvPr/>
        </p:nvSpPr>
        <p:spPr>
          <a:xfrm>
            <a:off x="6090573" y="3278038"/>
            <a:ext cx="5615471" cy="2754462"/>
          </a:xfrm>
          <a:prstGeom prst="rect">
            <a:avLst/>
          </a:prstGeom>
        </p:spPr>
        <p:txBody>
          <a:bodyPr vert="horz" lIns="91440" tIns="45720" rIns="91440" bIns="45720" rtlCol="0" anchor="ctr">
            <a:normAutofit/>
          </a:bodyPr>
          <a:lstStyle/>
          <a:p>
            <a:pPr>
              <a:lnSpc>
                <a:spcPct val="90000"/>
              </a:lnSpc>
              <a:spcAft>
                <a:spcPts val="600"/>
              </a:spcAft>
            </a:pPr>
            <a:r>
              <a:rPr lang="en-US" sz="2400" dirty="0" err="1">
                <a:solidFill>
                  <a:srgbClr val="000000"/>
                </a:solidFill>
              </a:rPr>
              <a:t>Genèse</a:t>
            </a:r>
            <a:r>
              <a:rPr lang="en-US" sz="2400" dirty="0">
                <a:solidFill>
                  <a:srgbClr val="000000"/>
                </a:solidFill>
              </a:rPr>
              <a:t> 47v19 le </a:t>
            </a:r>
            <a:r>
              <a:rPr lang="en-US" sz="2400" dirty="0" err="1">
                <a:solidFill>
                  <a:srgbClr val="000000"/>
                </a:solidFill>
              </a:rPr>
              <a:t>peuple</a:t>
            </a:r>
            <a:r>
              <a:rPr lang="en-US" sz="2400" dirty="0">
                <a:solidFill>
                  <a:srgbClr val="000000"/>
                </a:solidFill>
              </a:rPr>
              <a:t> </a:t>
            </a:r>
            <a:r>
              <a:rPr lang="en-US" sz="2400" dirty="0" err="1">
                <a:solidFill>
                  <a:srgbClr val="000000"/>
                </a:solidFill>
              </a:rPr>
              <a:t>d’Egypte</a:t>
            </a:r>
            <a:r>
              <a:rPr lang="en-US" sz="2400" dirty="0">
                <a:solidFill>
                  <a:srgbClr val="000000"/>
                </a:solidFill>
              </a:rPr>
              <a:t> </a:t>
            </a:r>
            <a:r>
              <a:rPr lang="en-US" sz="2400" dirty="0" err="1">
                <a:solidFill>
                  <a:srgbClr val="000000"/>
                </a:solidFill>
              </a:rPr>
              <a:t>s’adressant</a:t>
            </a:r>
            <a:r>
              <a:rPr lang="en-US" sz="2400" dirty="0">
                <a:solidFill>
                  <a:srgbClr val="000000"/>
                </a:solidFill>
              </a:rPr>
              <a:t> à Joseph :</a:t>
            </a:r>
            <a:r>
              <a:rPr lang="en-US" sz="2400" i="1" dirty="0">
                <a:solidFill>
                  <a:srgbClr val="000000"/>
                </a:solidFill>
              </a:rPr>
              <a:t> </a:t>
            </a:r>
            <a:r>
              <a:rPr lang="en-US" sz="2400" i="1" dirty="0" err="1">
                <a:solidFill>
                  <a:srgbClr val="0070C0"/>
                </a:solidFill>
              </a:rPr>
              <a:t>Achète</a:t>
            </a:r>
            <a:r>
              <a:rPr lang="en-US" sz="2400" i="1" dirty="0">
                <a:solidFill>
                  <a:srgbClr val="0070C0"/>
                </a:solidFill>
              </a:rPr>
              <a:t>-nous, et </a:t>
            </a:r>
            <a:r>
              <a:rPr lang="en-US" sz="2400" i="1" dirty="0" err="1">
                <a:solidFill>
                  <a:srgbClr val="0070C0"/>
                </a:solidFill>
              </a:rPr>
              <a:t>nos</a:t>
            </a:r>
            <a:r>
              <a:rPr lang="en-US" sz="2400" i="1" dirty="0">
                <a:solidFill>
                  <a:srgbClr val="0070C0"/>
                </a:solidFill>
              </a:rPr>
              <a:t> </a:t>
            </a:r>
            <a:r>
              <a:rPr lang="en-US" sz="2400" i="1" dirty="0" err="1">
                <a:solidFill>
                  <a:srgbClr val="0070C0"/>
                </a:solidFill>
              </a:rPr>
              <a:t>terres</a:t>
            </a:r>
            <a:r>
              <a:rPr lang="en-US" sz="2400" i="1" dirty="0">
                <a:solidFill>
                  <a:srgbClr val="0070C0"/>
                </a:solidFill>
              </a:rPr>
              <a:t>, </a:t>
            </a:r>
            <a:r>
              <a:rPr lang="en-US" sz="2400" i="1" dirty="0" err="1">
                <a:solidFill>
                  <a:srgbClr val="0070C0"/>
                </a:solidFill>
              </a:rPr>
              <a:t>contre</a:t>
            </a:r>
            <a:r>
              <a:rPr lang="en-US" sz="2400" i="1" dirty="0">
                <a:solidFill>
                  <a:srgbClr val="0070C0"/>
                </a:solidFill>
              </a:rPr>
              <a:t> du pain ; et nous </a:t>
            </a:r>
            <a:r>
              <a:rPr lang="en-US" sz="2400" i="1" dirty="0" err="1">
                <a:solidFill>
                  <a:srgbClr val="0070C0"/>
                </a:solidFill>
              </a:rPr>
              <a:t>serons</a:t>
            </a:r>
            <a:r>
              <a:rPr lang="en-US" sz="2400" i="1" dirty="0">
                <a:solidFill>
                  <a:srgbClr val="0070C0"/>
                </a:solidFill>
              </a:rPr>
              <a:t>, nous et </a:t>
            </a:r>
            <a:r>
              <a:rPr lang="en-US" sz="2400" i="1" dirty="0" err="1">
                <a:solidFill>
                  <a:srgbClr val="0070C0"/>
                </a:solidFill>
              </a:rPr>
              <a:t>nos</a:t>
            </a:r>
            <a:r>
              <a:rPr lang="en-US" sz="2400" i="1" dirty="0">
                <a:solidFill>
                  <a:srgbClr val="0070C0"/>
                </a:solidFill>
              </a:rPr>
              <a:t> </a:t>
            </a:r>
            <a:r>
              <a:rPr lang="en-US" sz="2400" i="1" dirty="0" err="1">
                <a:solidFill>
                  <a:srgbClr val="0070C0"/>
                </a:solidFill>
              </a:rPr>
              <a:t>terres</a:t>
            </a:r>
            <a:r>
              <a:rPr lang="en-US" sz="2400" i="1" dirty="0">
                <a:solidFill>
                  <a:srgbClr val="0070C0"/>
                </a:solidFill>
              </a:rPr>
              <a:t>, </a:t>
            </a:r>
            <a:r>
              <a:rPr lang="en-US" sz="2400" i="1" dirty="0" err="1">
                <a:solidFill>
                  <a:srgbClr val="0070C0"/>
                </a:solidFill>
              </a:rPr>
              <a:t>serviteurs</a:t>
            </a:r>
            <a:r>
              <a:rPr lang="en-US" sz="2400" i="1" dirty="0">
                <a:solidFill>
                  <a:srgbClr val="0070C0"/>
                </a:solidFill>
              </a:rPr>
              <a:t> du </a:t>
            </a:r>
            <a:r>
              <a:rPr lang="en-US" sz="2400" i="1" dirty="0" err="1">
                <a:solidFill>
                  <a:srgbClr val="0070C0"/>
                </a:solidFill>
              </a:rPr>
              <a:t>Pharaon</a:t>
            </a:r>
            <a:r>
              <a:rPr lang="en-US" sz="2400" i="1" dirty="0">
                <a:solidFill>
                  <a:srgbClr val="0070C0"/>
                </a:solidFill>
              </a:rPr>
              <a:t>.           Et </a:t>
            </a:r>
            <a:r>
              <a:rPr lang="en-US" sz="2400" i="1" dirty="0" err="1">
                <a:solidFill>
                  <a:srgbClr val="0070C0"/>
                </a:solidFill>
              </a:rPr>
              <a:t>donne</a:t>
            </a:r>
            <a:r>
              <a:rPr lang="en-US" sz="2400" i="1" dirty="0">
                <a:solidFill>
                  <a:srgbClr val="0070C0"/>
                </a:solidFill>
              </a:rPr>
              <a:t>-nous de la </a:t>
            </a:r>
            <a:r>
              <a:rPr lang="en-US" sz="2400" i="1" dirty="0" err="1">
                <a:solidFill>
                  <a:srgbClr val="0070C0"/>
                </a:solidFill>
              </a:rPr>
              <a:t>semence</a:t>
            </a:r>
            <a:r>
              <a:rPr lang="en-US" sz="2400" i="1" dirty="0">
                <a:solidFill>
                  <a:srgbClr val="0070C0"/>
                </a:solidFill>
              </a:rPr>
              <a:t>, </a:t>
            </a:r>
            <a:r>
              <a:rPr lang="en-US" sz="2400" i="1" dirty="0" err="1">
                <a:solidFill>
                  <a:srgbClr val="0070C0"/>
                </a:solidFill>
              </a:rPr>
              <a:t>afin</a:t>
            </a:r>
            <a:r>
              <a:rPr lang="en-US" sz="2400" i="1" dirty="0">
                <a:solidFill>
                  <a:srgbClr val="0070C0"/>
                </a:solidFill>
              </a:rPr>
              <a:t> que nous </a:t>
            </a:r>
            <a:r>
              <a:rPr lang="en-US" sz="2400" i="1" dirty="0" err="1">
                <a:solidFill>
                  <a:srgbClr val="0070C0"/>
                </a:solidFill>
              </a:rPr>
              <a:t>vivions</a:t>
            </a:r>
            <a:r>
              <a:rPr lang="en-US" sz="2400" i="1" dirty="0">
                <a:solidFill>
                  <a:srgbClr val="0070C0"/>
                </a:solidFill>
              </a:rPr>
              <a:t> et ne </a:t>
            </a:r>
            <a:r>
              <a:rPr lang="en-US" sz="2400" i="1" dirty="0" err="1">
                <a:solidFill>
                  <a:srgbClr val="0070C0"/>
                </a:solidFill>
              </a:rPr>
              <a:t>mourions</a:t>
            </a:r>
            <a:r>
              <a:rPr lang="en-US" sz="2400" i="1" dirty="0">
                <a:solidFill>
                  <a:srgbClr val="0070C0"/>
                </a:solidFill>
              </a:rPr>
              <a:t> pas, et que la </a:t>
            </a:r>
            <a:r>
              <a:rPr lang="en-US" sz="2400" i="1" dirty="0" err="1">
                <a:solidFill>
                  <a:srgbClr val="0070C0"/>
                </a:solidFill>
              </a:rPr>
              <a:t>terre</a:t>
            </a:r>
            <a:r>
              <a:rPr lang="en-US" sz="2400" i="1" dirty="0">
                <a:solidFill>
                  <a:srgbClr val="0070C0"/>
                </a:solidFill>
              </a:rPr>
              <a:t> ne </a:t>
            </a:r>
            <a:r>
              <a:rPr lang="en-US" sz="2400" i="1" dirty="0" err="1">
                <a:solidFill>
                  <a:srgbClr val="0070C0"/>
                </a:solidFill>
              </a:rPr>
              <a:t>soit</a:t>
            </a:r>
            <a:r>
              <a:rPr lang="en-US" sz="2400" i="1" dirty="0">
                <a:solidFill>
                  <a:srgbClr val="0070C0"/>
                </a:solidFill>
              </a:rPr>
              <a:t> pas </a:t>
            </a:r>
            <a:r>
              <a:rPr lang="en-US" sz="2400" i="1" dirty="0" err="1">
                <a:solidFill>
                  <a:srgbClr val="0070C0"/>
                </a:solidFill>
              </a:rPr>
              <a:t>désolée</a:t>
            </a:r>
            <a:r>
              <a:rPr lang="en-US" sz="2400" dirty="0">
                <a:solidFill>
                  <a:srgbClr val="000000"/>
                </a:solidFill>
              </a:rPr>
              <a:t>.</a:t>
            </a:r>
          </a:p>
        </p:txBody>
      </p:sp>
      <p:pic>
        <p:nvPicPr>
          <p:cNvPr id="6" name="Image 5" descr="Une image contenant dessin, crépuscule&#10;&#10;Description générée automatiquement">
            <a:extLst>
              <a:ext uri="{FF2B5EF4-FFF2-40B4-BE49-F238E27FC236}">
                <a16:creationId xmlns:a16="http://schemas.microsoft.com/office/drawing/2014/main" id="{87A0188E-6B04-4C2E-8814-2AB98E8DD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511" y="1557388"/>
            <a:ext cx="4286250" cy="1168400"/>
          </a:xfrm>
          <a:prstGeom prst="rect">
            <a:avLst/>
          </a:prstGeom>
        </p:spPr>
      </p:pic>
      <p:sp>
        <p:nvSpPr>
          <p:cNvPr id="7" name="ZoneTexte 6">
            <a:extLst>
              <a:ext uri="{FF2B5EF4-FFF2-40B4-BE49-F238E27FC236}">
                <a16:creationId xmlns:a16="http://schemas.microsoft.com/office/drawing/2014/main" id="{8C239581-0896-43BD-BE38-9EAD68F5A91C}"/>
              </a:ext>
            </a:extLst>
          </p:cNvPr>
          <p:cNvSpPr txBox="1"/>
          <p:nvPr/>
        </p:nvSpPr>
        <p:spPr>
          <a:xfrm>
            <a:off x="5542241" y="83762"/>
            <a:ext cx="6449661" cy="830997"/>
          </a:xfrm>
          <a:prstGeom prst="rect">
            <a:avLst/>
          </a:prstGeom>
          <a:noFill/>
        </p:spPr>
        <p:txBody>
          <a:bodyPr wrap="square" rtlCol="0">
            <a:spAutoFit/>
          </a:bodyPr>
          <a:lstStyle/>
          <a:p>
            <a:r>
              <a:rPr lang="fr-FR" sz="4800" b="1" dirty="0"/>
              <a:t>Le mouvement VEGAN</a:t>
            </a:r>
          </a:p>
        </p:txBody>
      </p:sp>
      <p:sp>
        <p:nvSpPr>
          <p:cNvPr id="3" name="ZoneTexte 2">
            <a:extLst>
              <a:ext uri="{FF2B5EF4-FFF2-40B4-BE49-F238E27FC236}">
                <a16:creationId xmlns:a16="http://schemas.microsoft.com/office/drawing/2014/main" id="{B1FBC2F8-322A-4890-AA07-AA55A6A1F53C}"/>
              </a:ext>
            </a:extLst>
          </p:cNvPr>
          <p:cNvSpPr txBox="1"/>
          <p:nvPr/>
        </p:nvSpPr>
        <p:spPr>
          <a:xfrm>
            <a:off x="444481" y="9380"/>
            <a:ext cx="2326640" cy="646331"/>
          </a:xfrm>
          <a:prstGeom prst="rect">
            <a:avLst/>
          </a:prstGeom>
          <a:noFill/>
        </p:spPr>
        <p:txBody>
          <a:bodyPr wrap="square" rtlCol="0">
            <a:spAutoFit/>
          </a:bodyPr>
          <a:lstStyle/>
          <a:p>
            <a:r>
              <a:rPr lang="fr-FR" dirty="0"/>
              <a:t>ID : 441-670-0080</a:t>
            </a:r>
          </a:p>
          <a:p>
            <a:r>
              <a:rPr lang="fr-FR" dirty="0" err="1"/>
              <a:t>MdP</a:t>
            </a:r>
            <a:r>
              <a:rPr lang="fr-FR" dirty="0"/>
              <a:t> : 31051960</a:t>
            </a:r>
          </a:p>
        </p:txBody>
      </p:sp>
      <p:sp>
        <p:nvSpPr>
          <p:cNvPr id="5" name="ZoneTexte 4">
            <a:extLst>
              <a:ext uri="{FF2B5EF4-FFF2-40B4-BE49-F238E27FC236}">
                <a16:creationId xmlns:a16="http://schemas.microsoft.com/office/drawing/2014/main" id="{6C2FA043-1AE3-4001-BED0-2C2BF8A7ACDB}"/>
              </a:ext>
            </a:extLst>
          </p:cNvPr>
          <p:cNvSpPr txBox="1"/>
          <p:nvPr/>
        </p:nvSpPr>
        <p:spPr>
          <a:xfrm>
            <a:off x="6167120" y="6032500"/>
            <a:ext cx="5538924" cy="646331"/>
          </a:xfrm>
          <a:prstGeom prst="rect">
            <a:avLst/>
          </a:prstGeom>
          <a:noFill/>
        </p:spPr>
        <p:txBody>
          <a:bodyPr wrap="square" rtlCol="0">
            <a:spAutoFit/>
          </a:bodyPr>
          <a:lstStyle/>
          <a:p>
            <a:r>
              <a:rPr lang="fr-FR" dirty="0"/>
              <a:t>Le 11 juin 2020 en France, les parlementaires ont cassé le monopole des semenciers sur les semences certifiées.</a:t>
            </a:r>
          </a:p>
        </p:txBody>
      </p:sp>
    </p:spTree>
    <p:extLst>
      <p:ext uri="{BB962C8B-B14F-4D97-AF65-F5344CB8AC3E}">
        <p14:creationId xmlns:p14="http://schemas.microsoft.com/office/powerpoint/2010/main" val="40861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9FE1DB-97E3-4B45-8318-4DCD89E97BCE}"/>
              </a:ext>
            </a:extLst>
          </p:cNvPr>
          <p:cNvSpPr txBox="1"/>
          <p:nvPr/>
        </p:nvSpPr>
        <p:spPr>
          <a:xfrm>
            <a:off x="1035170" y="739431"/>
            <a:ext cx="10432930" cy="2246769"/>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Genèse 3 v 17 à 19 Et à Adam il dit : Parce que tu as écouté la voix de ta femme et que tu as mangé de l'arbre au sujet duquel je t'ai commandé, disant : Tu n'en mangeras pas, -</a:t>
            </a:r>
            <a:r>
              <a:rPr lang="fr-FR" sz="2800" b="1" dirty="0"/>
              <a:t>maudit est le sol à cause de toi ; tu en mangeras en travaillant péniblement tous les jours de ta vie. </a:t>
            </a:r>
            <a:r>
              <a:rPr lang="fr-FR" sz="2800" dirty="0">
                <a:solidFill>
                  <a:srgbClr val="00B0F0"/>
                </a:solidFill>
              </a:rPr>
              <a:t>Et il te fera germer des épines et des ronces</a:t>
            </a:r>
            <a:r>
              <a:rPr lang="fr-FR" sz="2800" dirty="0"/>
              <a:t>, </a:t>
            </a:r>
            <a:endParaRPr lang="fr-FR" dirty="0"/>
          </a:p>
        </p:txBody>
      </p:sp>
      <p:sp>
        <p:nvSpPr>
          <p:cNvPr id="6" name="ZoneTexte 5">
            <a:extLst>
              <a:ext uri="{FF2B5EF4-FFF2-40B4-BE49-F238E27FC236}">
                <a16:creationId xmlns:a16="http://schemas.microsoft.com/office/drawing/2014/main" id="{07FAB6CB-0732-4E16-92A8-812853968FD9}"/>
              </a:ext>
            </a:extLst>
          </p:cNvPr>
          <p:cNvSpPr txBox="1"/>
          <p:nvPr/>
        </p:nvSpPr>
        <p:spPr>
          <a:xfrm>
            <a:off x="927484" y="3114040"/>
            <a:ext cx="11264516" cy="2677656"/>
          </a:xfrm>
          <a:prstGeom prst="rect">
            <a:avLst/>
          </a:prstGeom>
          <a:noFill/>
        </p:spPr>
        <p:txBody>
          <a:bodyPr wrap="square" rtlCol="0">
            <a:spAutoFit/>
          </a:bodyPr>
          <a:lstStyle/>
          <a:p>
            <a:pPr marL="457200" indent="-457200">
              <a:buFont typeface="Wingdings" panose="05000000000000000000" pitchFamily="2" charset="2"/>
              <a:buChar char="Ø"/>
            </a:pPr>
            <a:r>
              <a:rPr lang="fr-FR" sz="2800" dirty="0"/>
              <a:t>  Arrivent donc les mauvaises herbes (adventices)… et c’est là que vont commencer nos problèmes, donc le labour pour désherber, problèmes qui s’intensifient au XX</a:t>
            </a:r>
            <a:r>
              <a:rPr lang="fr-FR" sz="2800" baseline="30000" dirty="0"/>
              <a:t>ème</a:t>
            </a:r>
            <a:r>
              <a:rPr lang="fr-FR" sz="2800" dirty="0"/>
              <a:t> siècle après la 2</a:t>
            </a:r>
            <a:r>
              <a:rPr lang="fr-FR" sz="2800" baseline="30000" dirty="0"/>
              <a:t>nd</a:t>
            </a:r>
            <a:r>
              <a:rPr lang="fr-FR" sz="2800" dirty="0"/>
              <a:t> guerre mondiale, </a:t>
            </a:r>
            <a:r>
              <a:rPr lang="fr-FR" sz="2800" dirty="0" err="1"/>
              <a:t>débarque-ment</a:t>
            </a:r>
            <a:r>
              <a:rPr lang="fr-FR" sz="2800" dirty="0"/>
              <a:t> du tracteur, pour l’Agriculture productiviste dite Conventionnelle, enfin retour en arrière aujourd’hui avec l’Agriculture Raisonnée et le mirage du Bio : moins de produits phytosanitaires, arrêt du glyphosate ?</a:t>
            </a:r>
          </a:p>
        </p:txBody>
      </p:sp>
      <p:sp>
        <p:nvSpPr>
          <p:cNvPr id="7" name="ZoneTexte 6">
            <a:extLst>
              <a:ext uri="{FF2B5EF4-FFF2-40B4-BE49-F238E27FC236}">
                <a16:creationId xmlns:a16="http://schemas.microsoft.com/office/drawing/2014/main" id="{92FD3057-EF45-47BC-888B-1D64C69883C4}"/>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solidFill>
                  <a:srgbClr val="00B050"/>
                </a:solidFill>
              </a:rPr>
              <a:t>C- Agriculture Systémique, AgroEcologie ?</a:t>
            </a:r>
          </a:p>
          <a:p>
            <a:r>
              <a:rPr lang="fr-FR" sz="800" dirty="0"/>
              <a:t>D- Le mouvement végan</a:t>
            </a:r>
          </a:p>
          <a:p>
            <a:r>
              <a:rPr lang="fr-FR" sz="800" dirty="0"/>
              <a:t>E- L’attitude du chrétien</a:t>
            </a:r>
          </a:p>
        </p:txBody>
      </p:sp>
      <p:sp>
        <p:nvSpPr>
          <p:cNvPr id="8" name="ZoneTexte 7">
            <a:extLst>
              <a:ext uri="{FF2B5EF4-FFF2-40B4-BE49-F238E27FC236}">
                <a16:creationId xmlns:a16="http://schemas.microsoft.com/office/drawing/2014/main" id="{0B0FFC6A-EE31-4DBB-9EBA-9E342B8DE23D}"/>
              </a:ext>
            </a:extLst>
          </p:cNvPr>
          <p:cNvSpPr txBox="1"/>
          <p:nvPr/>
        </p:nvSpPr>
        <p:spPr>
          <a:xfrm>
            <a:off x="1051559" y="5800310"/>
            <a:ext cx="10896601" cy="954107"/>
          </a:xfrm>
          <a:prstGeom prst="rect">
            <a:avLst/>
          </a:prstGeom>
          <a:noFill/>
        </p:spPr>
        <p:txBody>
          <a:bodyPr wrap="square" rtlCol="0">
            <a:spAutoFit/>
          </a:bodyPr>
          <a:lstStyle/>
          <a:p>
            <a:r>
              <a:rPr lang="fr-FR" sz="2800" b="1" dirty="0"/>
              <a:t>Une adaptation à cette malédiction, consiste en une Agriculture Systémique ou « Polyculture - Elevage» et le triptyque de </a:t>
            </a:r>
            <a:r>
              <a:rPr lang="fr-FR" sz="2800" b="1" dirty="0" err="1"/>
              <a:t>l’AgroEcologie</a:t>
            </a:r>
            <a:r>
              <a:rPr lang="fr-FR" sz="2800" b="1" dirty="0"/>
              <a:t>.</a:t>
            </a:r>
          </a:p>
        </p:txBody>
      </p:sp>
      <p:sp>
        <p:nvSpPr>
          <p:cNvPr id="4" name="Espace réservé du numéro de diapositive 3">
            <a:extLst>
              <a:ext uri="{FF2B5EF4-FFF2-40B4-BE49-F238E27FC236}">
                <a16:creationId xmlns:a16="http://schemas.microsoft.com/office/drawing/2014/main" id="{DB8B6928-47B9-4C78-A0FB-EED0787B5BC7}"/>
              </a:ext>
            </a:extLst>
          </p:cNvPr>
          <p:cNvSpPr>
            <a:spLocks noGrp="1"/>
          </p:cNvSpPr>
          <p:nvPr>
            <p:ph type="sldNum" sz="quarter" idx="12"/>
          </p:nvPr>
        </p:nvSpPr>
        <p:spPr>
          <a:xfrm>
            <a:off x="9403080" y="6356350"/>
            <a:ext cx="2743200" cy="365125"/>
          </a:xfrm>
        </p:spPr>
        <p:txBody>
          <a:bodyPr/>
          <a:lstStyle/>
          <a:p>
            <a:fld id="{E5DCE266-CCDA-4DEB-8A9C-F7397A2B4302}" type="slidenum">
              <a:rPr lang="fr-FR" smtClean="0"/>
              <a:t>10</a:t>
            </a:fld>
            <a:endParaRPr lang="fr-FR" dirty="0"/>
          </a:p>
        </p:txBody>
      </p:sp>
    </p:spTree>
    <p:extLst>
      <p:ext uri="{BB962C8B-B14F-4D97-AF65-F5344CB8AC3E}">
        <p14:creationId xmlns:p14="http://schemas.microsoft.com/office/powerpoint/2010/main" val="154920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ésultat de recherche d'images pour &quot;arbres dessin&quot;"/>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Résultat de recherche d'images pour &quot;arbres dessin&quot;"/>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799" y="1549039"/>
            <a:ext cx="3816424" cy="3948025"/>
          </a:xfrm>
          <a:prstGeom prst="rect">
            <a:avLst/>
          </a:prstGeom>
        </p:spPr>
      </p:pic>
      <p:sp>
        <p:nvSpPr>
          <p:cNvPr id="8" name="ZoneTexte 7"/>
          <p:cNvSpPr txBox="1"/>
          <p:nvPr/>
        </p:nvSpPr>
        <p:spPr>
          <a:xfrm>
            <a:off x="7521250" y="3707190"/>
            <a:ext cx="1525724" cy="923330"/>
          </a:xfrm>
          <a:prstGeom prst="rect">
            <a:avLst/>
          </a:prstGeom>
          <a:noFill/>
        </p:spPr>
        <p:txBody>
          <a:bodyPr wrap="square" rtlCol="0">
            <a:spAutoFit/>
          </a:bodyPr>
          <a:lstStyle/>
          <a:p>
            <a:pPr algn="ctr"/>
            <a:r>
              <a:rPr lang="fr-FR" b="1" dirty="0">
                <a:solidFill>
                  <a:srgbClr val="CC6600"/>
                </a:solidFill>
                <a:effectLst>
                  <a:outerShdw blurRad="38100" dist="38100" dir="2700000" algn="tl">
                    <a:srgbClr val="000000">
                      <a:alpha val="43137"/>
                    </a:srgbClr>
                  </a:outerShdw>
                </a:effectLst>
              </a:rPr>
              <a:t>Respect du Sol et de </a:t>
            </a:r>
          </a:p>
          <a:p>
            <a:pPr algn="ctr"/>
            <a:r>
              <a:rPr lang="fr-FR" b="1" dirty="0">
                <a:solidFill>
                  <a:srgbClr val="CC6600"/>
                </a:solidFill>
                <a:effectLst>
                  <a:outerShdw blurRad="38100" dist="38100" dir="2700000" algn="tl">
                    <a:srgbClr val="000000">
                      <a:alpha val="43137"/>
                    </a:srgbClr>
                  </a:outerShdw>
                </a:effectLst>
              </a:rPr>
              <a:t>l’Eau</a:t>
            </a:r>
          </a:p>
        </p:txBody>
      </p:sp>
      <p:sp>
        <p:nvSpPr>
          <p:cNvPr id="9" name="ZoneTexte 8"/>
          <p:cNvSpPr txBox="1"/>
          <p:nvPr/>
        </p:nvSpPr>
        <p:spPr>
          <a:xfrm>
            <a:off x="6522911" y="2059738"/>
            <a:ext cx="1761201" cy="646331"/>
          </a:xfrm>
          <a:prstGeom prst="rect">
            <a:avLst/>
          </a:prstGeom>
          <a:noFill/>
        </p:spPr>
        <p:txBody>
          <a:bodyPr wrap="square" rtlCol="0">
            <a:spAutoFit/>
          </a:bodyPr>
          <a:lstStyle/>
          <a:p>
            <a:pPr algn="ctr"/>
            <a:r>
              <a:rPr lang="fr-FR" b="1" dirty="0">
                <a:solidFill>
                  <a:srgbClr val="CC6600"/>
                </a:solidFill>
                <a:effectLst>
                  <a:outerShdw blurRad="38100" dist="38100" dir="2700000" algn="tl">
                    <a:srgbClr val="000000">
                      <a:alpha val="43137"/>
                    </a:srgbClr>
                  </a:outerShdw>
                </a:effectLst>
              </a:rPr>
              <a:t>Bien Être de l’Homme</a:t>
            </a:r>
          </a:p>
        </p:txBody>
      </p:sp>
      <p:sp>
        <p:nvSpPr>
          <p:cNvPr id="10" name="ZoneTexte 9"/>
          <p:cNvSpPr txBox="1"/>
          <p:nvPr/>
        </p:nvSpPr>
        <p:spPr>
          <a:xfrm>
            <a:off x="5865066" y="3706428"/>
            <a:ext cx="1656184" cy="646331"/>
          </a:xfrm>
          <a:prstGeom prst="rect">
            <a:avLst/>
          </a:prstGeom>
          <a:noFill/>
        </p:spPr>
        <p:txBody>
          <a:bodyPr wrap="square" rtlCol="0">
            <a:spAutoFit/>
          </a:bodyPr>
          <a:lstStyle/>
          <a:p>
            <a:pPr algn="ctr"/>
            <a:r>
              <a:rPr lang="fr-FR" b="1" dirty="0">
                <a:solidFill>
                  <a:srgbClr val="CC6600"/>
                </a:solidFill>
                <a:effectLst>
                  <a:outerShdw blurRad="38100" dist="38100" dir="2700000" algn="tl">
                    <a:srgbClr val="000000">
                      <a:alpha val="43137"/>
                    </a:srgbClr>
                  </a:outerShdw>
                </a:effectLst>
              </a:rPr>
              <a:t>Bien Être Animal</a:t>
            </a:r>
          </a:p>
        </p:txBody>
      </p:sp>
      <p:sp>
        <p:nvSpPr>
          <p:cNvPr id="13" name="ZoneTexte 12"/>
          <p:cNvSpPr txBox="1"/>
          <p:nvPr/>
        </p:nvSpPr>
        <p:spPr>
          <a:xfrm>
            <a:off x="1524001" y="-97651"/>
            <a:ext cx="9108504" cy="646331"/>
          </a:xfrm>
          <a:prstGeom prst="rect">
            <a:avLst/>
          </a:prstGeom>
          <a:noFill/>
        </p:spPr>
        <p:txBody>
          <a:bodyPr wrap="square" rtlCol="0">
            <a:spAutoFit/>
          </a:bodyPr>
          <a:lstStyle/>
          <a:p>
            <a:pPr algn="ctr"/>
            <a:r>
              <a:rPr lang="fr-FR" sz="3600" b="1" dirty="0">
                <a:solidFill>
                  <a:srgbClr val="CC6600"/>
                </a:solidFill>
                <a:effectLst>
                  <a:outerShdw blurRad="38100" dist="38100" dir="2700000" algn="tl">
                    <a:srgbClr val="000000">
                      <a:alpha val="43137"/>
                    </a:srgbClr>
                  </a:outerShdw>
                </a:effectLst>
              </a:rPr>
              <a:t>2</a:t>
            </a:r>
            <a:r>
              <a:rPr lang="fr-FR" sz="3600" b="1" baseline="30000" dirty="0">
                <a:solidFill>
                  <a:srgbClr val="CC6600"/>
                </a:solidFill>
                <a:effectLst>
                  <a:outerShdw blurRad="38100" dist="38100" dir="2700000" algn="tl">
                    <a:srgbClr val="000000">
                      <a:alpha val="43137"/>
                    </a:srgbClr>
                  </a:outerShdw>
                </a:effectLst>
              </a:rPr>
              <a:t>nd</a:t>
            </a:r>
            <a:r>
              <a:rPr lang="fr-FR" sz="3600" b="1" dirty="0">
                <a:solidFill>
                  <a:srgbClr val="CC6600"/>
                </a:solidFill>
                <a:effectLst>
                  <a:outerShdw blurRad="38100" dist="38100" dir="2700000" algn="tl">
                    <a:srgbClr val="000000">
                      <a:alpha val="43137"/>
                    </a:srgbClr>
                  </a:outerShdw>
                </a:effectLst>
              </a:rPr>
              <a:t> triptyque : </a:t>
            </a:r>
            <a:r>
              <a:rPr lang="fr-FR" sz="3600" b="1" dirty="0" err="1">
                <a:solidFill>
                  <a:srgbClr val="CC6600"/>
                </a:solidFill>
                <a:effectLst>
                  <a:outerShdw blurRad="38100" dist="38100" dir="2700000" algn="tl">
                    <a:srgbClr val="000000">
                      <a:alpha val="43137"/>
                    </a:srgbClr>
                  </a:outerShdw>
                </a:effectLst>
              </a:rPr>
              <a:t>l’AgroEcologie</a:t>
            </a:r>
            <a:r>
              <a:rPr lang="fr-FR" sz="3600" b="1" dirty="0">
                <a:solidFill>
                  <a:srgbClr val="CC6600"/>
                </a:solidFill>
                <a:effectLst>
                  <a:outerShdw blurRad="38100" dist="38100" dir="2700000" algn="tl">
                    <a:srgbClr val="000000">
                      <a:alpha val="43137"/>
                    </a:srgbClr>
                  </a:outerShdw>
                </a:effectLst>
              </a:rPr>
              <a:t>  </a:t>
            </a:r>
          </a:p>
        </p:txBody>
      </p:sp>
      <p:sp>
        <p:nvSpPr>
          <p:cNvPr id="16" name="ZoneTexte 15"/>
          <p:cNvSpPr txBox="1"/>
          <p:nvPr/>
        </p:nvSpPr>
        <p:spPr>
          <a:xfrm>
            <a:off x="5344160" y="6021166"/>
            <a:ext cx="6684369" cy="523220"/>
          </a:xfrm>
          <a:prstGeom prst="rect">
            <a:avLst/>
          </a:prstGeom>
          <a:noFill/>
        </p:spPr>
        <p:txBody>
          <a:bodyPr wrap="square" rtlCol="0">
            <a:spAutoFit/>
          </a:bodyPr>
          <a:lstStyle/>
          <a:p>
            <a:pPr algn="ctr"/>
            <a:r>
              <a:rPr lang="fr-FR" sz="2800" dirty="0">
                <a:solidFill>
                  <a:srgbClr val="CC6600"/>
                </a:solidFill>
                <a:effectLst>
                  <a:outerShdw blurRad="38100" dist="38100" dir="2700000" algn="tl">
                    <a:srgbClr val="000000">
                      <a:alpha val="43137"/>
                    </a:srgbClr>
                  </a:outerShdw>
                </a:effectLst>
              </a:rPr>
              <a:t>1</a:t>
            </a:r>
            <a:r>
              <a:rPr lang="fr-FR" sz="2800" baseline="30000" dirty="0">
                <a:solidFill>
                  <a:srgbClr val="CC6600"/>
                </a:solidFill>
                <a:effectLst>
                  <a:outerShdw blurRad="38100" dist="38100" dir="2700000" algn="tl">
                    <a:srgbClr val="000000">
                      <a:alpha val="43137"/>
                    </a:srgbClr>
                  </a:outerShdw>
                </a:effectLst>
              </a:rPr>
              <a:t>er</a:t>
            </a:r>
            <a:r>
              <a:rPr lang="fr-FR" sz="2800" dirty="0">
                <a:solidFill>
                  <a:srgbClr val="CC6600"/>
                </a:solidFill>
                <a:effectLst>
                  <a:outerShdw blurRad="38100" dist="38100" dir="2700000" algn="tl">
                    <a:srgbClr val="000000">
                      <a:alpha val="43137"/>
                    </a:srgbClr>
                  </a:outerShdw>
                </a:effectLst>
              </a:rPr>
              <a:t> triptyque : l’Agriculture systémique</a:t>
            </a:r>
          </a:p>
        </p:txBody>
      </p:sp>
      <p:sp>
        <p:nvSpPr>
          <p:cNvPr id="17" name="ZoneTexte 16"/>
          <p:cNvSpPr txBox="1"/>
          <p:nvPr/>
        </p:nvSpPr>
        <p:spPr>
          <a:xfrm>
            <a:off x="5451976" y="5169611"/>
            <a:ext cx="3840247" cy="338554"/>
          </a:xfrm>
          <a:prstGeom prst="rect">
            <a:avLst/>
          </a:prstGeom>
          <a:noFill/>
        </p:spPr>
        <p:txBody>
          <a:bodyPr wrap="square" rtlCol="0">
            <a:spAutoFit/>
          </a:bodyPr>
          <a:lstStyle/>
          <a:p>
            <a:pPr algn="ctr"/>
            <a:r>
              <a:rPr lang="fr-FR" sz="1600" dirty="0">
                <a:solidFill>
                  <a:srgbClr val="CC6600"/>
                </a:solidFill>
                <a:effectLst>
                  <a:outerShdw blurRad="38100" dist="38100" dir="2700000" algn="tl">
                    <a:srgbClr val="000000">
                      <a:alpha val="43137"/>
                    </a:srgbClr>
                  </a:outerShdw>
                </a:effectLst>
              </a:rPr>
              <a:t>Forêt – Grandes Cultures – Elevage</a:t>
            </a:r>
          </a:p>
        </p:txBody>
      </p:sp>
      <p:grpSp>
        <p:nvGrpSpPr>
          <p:cNvPr id="5" name="Groupe 4"/>
          <p:cNvGrpSpPr/>
          <p:nvPr/>
        </p:nvGrpSpPr>
        <p:grpSpPr>
          <a:xfrm>
            <a:off x="9335129" y="4923923"/>
            <a:ext cx="2693399" cy="910569"/>
            <a:chOff x="6509822" y="5655257"/>
            <a:chExt cx="2555776" cy="647586"/>
          </a:xfrm>
        </p:grpSpPr>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936" y="5656521"/>
              <a:ext cx="1206625" cy="632716"/>
            </a:xfrm>
            <a:prstGeom prst="rect">
              <a:avLst/>
            </a:prstGeom>
          </p:spPr>
        </p:pic>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822" y="5655257"/>
              <a:ext cx="1007528" cy="633979"/>
            </a:xfrm>
            <a:prstGeom prst="rect">
              <a:avLst/>
            </a:prstGeom>
          </p:spPr>
        </p:pic>
        <p:pic>
          <p:nvPicPr>
            <p:cNvPr id="24" name="Imag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0078" y="5656521"/>
              <a:ext cx="1005520" cy="632716"/>
            </a:xfrm>
            <a:prstGeom prst="rect">
              <a:avLst/>
            </a:prstGeom>
          </p:spPr>
        </p:pic>
        <p:pic>
          <p:nvPicPr>
            <p:cNvPr id="25" name="Imag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2149" y="6161082"/>
              <a:ext cx="253449" cy="141761"/>
            </a:xfrm>
            <a:prstGeom prst="rect">
              <a:avLst/>
            </a:prstGeom>
          </p:spPr>
        </p:pic>
      </p:grpSp>
      <p:sp>
        <p:nvSpPr>
          <p:cNvPr id="29" name="ZoneTexte 28"/>
          <p:cNvSpPr txBox="1"/>
          <p:nvPr/>
        </p:nvSpPr>
        <p:spPr>
          <a:xfrm>
            <a:off x="9335129" y="4995931"/>
            <a:ext cx="2765407" cy="307777"/>
          </a:xfrm>
          <a:prstGeom prst="rect">
            <a:avLst/>
          </a:prstGeom>
          <a:noFill/>
        </p:spPr>
        <p:txBody>
          <a:bodyPr wrap="square" rtlCol="0">
            <a:spAutoFit/>
          </a:bodyPr>
          <a:lstStyle/>
          <a:p>
            <a:pPr algn="ctr"/>
            <a:r>
              <a:rPr lang="fr-FR" sz="1400" dirty="0">
                <a:solidFill>
                  <a:schemeClr val="bg1"/>
                </a:solidFill>
              </a:rPr>
              <a:t>les 3 au </a:t>
            </a:r>
            <a:r>
              <a:rPr lang="fr-FR" sz="1400" dirty="0"/>
              <a:t>même </a:t>
            </a:r>
            <a:r>
              <a:rPr lang="fr-FR" sz="1400" dirty="0">
                <a:solidFill>
                  <a:schemeClr val="bg1"/>
                </a:solidFill>
              </a:rPr>
              <a:t>endroit </a:t>
            </a:r>
            <a:r>
              <a:rPr lang="fr-FR" sz="1400" dirty="0"/>
              <a:t>!</a:t>
            </a:r>
          </a:p>
        </p:txBody>
      </p:sp>
      <p:grpSp>
        <p:nvGrpSpPr>
          <p:cNvPr id="27" name="Groupe 26"/>
          <p:cNvGrpSpPr/>
          <p:nvPr/>
        </p:nvGrpSpPr>
        <p:grpSpPr>
          <a:xfrm>
            <a:off x="9675546" y="488695"/>
            <a:ext cx="1938963" cy="2147325"/>
            <a:chOff x="3809169" y="3373358"/>
            <a:chExt cx="690824" cy="790142"/>
          </a:xfrm>
        </p:grpSpPr>
        <p:pic>
          <p:nvPicPr>
            <p:cNvPr id="28" name="Imag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9169" y="3373358"/>
              <a:ext cx="690823" cy="631706"/>
            </a:xfrm>
            <a:prstGeom prst="rect">
              <a:avLst/>
            </a:prstGeom>
          </p:spPr>
        </p:pic>
        <p:sp>
          <p:nvSpPr>
            <p:cNvPr id="30" name="ZoneTexte 29"/>
            <p:cNvSpPr txBox="1"/>
            <p:nvPr/>
          </p:nvSpPr>
          <p:spPr>
            <a:xfrm>
              <a:off x="3809169" y="4005063"/>
              <a:ext cx="690824" cy="158437"/>
            </a:xfrm>
            <a:prstGeom prst="rect">
              <a:avLst/>
            </a:prstGeom>
            <a:solidFill>
              <a:srgbClr val="005828"/>
            </a:solidFill>
          </p:spPr>
          <p:txBody>
            <a:bodyPr wrap="square" rtlCol="0">
              <a:spAutoFit/>
            </a:bodyPr>
            <a:lstStyle/>
            <a:p>
              <a:pPr algn="ctr"/>
              <a:r>
                <a:rPr lang="fr-FR" sz="1200" dirty="0" err="1">
                  <a:solidFill>
                    <a:srgbClr val="CC6600"/>
                  </a:solidFill>
                </a:rPr>
                <a:t>Agro</a:t>
              </a:r>
              <a:r>
                <a:rPr lang="fr-FR" sz="1200" dirty="0" err="1">
                  <a:solidFill>
                    <a:srgbClr val="33CC33"/>
                  </a:solidFill>
                </a:rPr>
                <a:t>Ecologie</a:t>
              </a:r>
              <a:endParaRPr lang="fr-FR" sz="1200" dirty="0">
                <a:solidFill>
                  <a:srgbClr val="33CC33"/>
                </a:solidFill>
              </a:endParaRPr>
            </a:p>
          </p:txBody>
        </p:sp>
      </p:grpSp>
      <p:sp>
        <p:nvSpPr>
          <p:cNvPr id="21" name="ZoneTexte 20">
            <a:extLst>
              <a:ext uri="{FF2B5EF4-FFF2-40B4-BE49-F238E27FC236}">
                <a16:creationId xmlns:a16="http://schemas.microsoft.com/office/drawing/2014/main" id="{320A278D-5198-4967-B323-D932046EED3F}"/>
              </a:ext>
            </a:extLst>
          </p:cNvPr>
          <p:cNvSpPr txBox="1"/>
          <p:nvPr/>
        </p:nvSpPr>
        <p:spPr>
          <a:xfrm>
            <a:off x="899698" y="656006"/>
            <a:ext cx="4139953" cy="2723823"/>
          </a:xfrm>
          <a:prstGeom prst="rect">
            <a:avLst/>
          </a:prstGeom>
          <a:solidFill>
            <a:srgbClr val="00B050"/>
          </a:solidFill>
        </p:spPr>
        <p:txBody>
          <a:bodyPr wrap="square" rtlCol="0">
            <a:spAutoFit/>
          </a:bodyPr>
          <a:lstStyle/>
          <a:p>
            <a:pPr algn="ctr"/>
            <a:r>
              <a:rPr lang="fr-FR" b="1" dirty="0">
                <a:solidFill>
                  <a:schemeClr val="bg1"/>
                </a:solidFill>
                <a:effectLst>
                  <a:outerShdw blurRad="38100" dist="38100" dir="2700000" algn="tl">
                    <a:srgbClr val="000000">
                      <a:alpha val="43137"/>
                    </a:srgbClr>
                  </a:outerShdw>
                </a:effectLst>
              </a:rPr>
              <a:t>Enjeu colossal !</a:t>
            </a:r>
          </a:p>
          <a:p>
            <a:endParaRPr lang="fr-FR" sz="500" dirty="0">
              <a:solidFill>
                <a:schemeClr val="bg1"/>
              </a:solidFill>
            </a:endParaRPr>
          </a:p>
          <a:p>
            <a:r>
              <a:rPr lang="fr-FR" dirty="0">
                <a:solidFill>
                  <a:schemeClr val="bg1"/>
                </a:solidFill>
              </a:rPr>
              <a:t>1 milliard ha cultivés sur la planète soit  une possibilité de séquestrer 1 milliard  500 millions de T par an pour 700 000 T émises par l’activité de l’Homme.</a:t>
            </a:r>
          </a:p>
          <a:p>
            <a:endParaRPr lang="fr-FR" sz="500" dirty="0">
              <a:solidFill>
                <a:schemeClr val="bg1"/>
              </a:solidFill>
            </a:endParaRPr>
          </a:p>
          <a:p>
            <a:r>
              <a:rPr lang="fr-FR" dirty="0">
                <a:solidFill>
                  <a:schemeClr val="bg1"/>
                </a:solidFill>
              </a:rPr>
              <a:t>Pour la 1</a:t>
            </a:r>
            <a:r>
              <a:rPr lang="fr-FR" baseline="30000" dirty="0">
                <a:solidFill>
                  <a:schemeClr val="bg1"/>
                </a:solidFill>
              </a:rPr>
              <a:t>ère</a:t>
            </a:r>
            <a:r>
              <a:rPr lang="fr-FR" dirty="0">
                <a:solidFill>
                  <a:schemeClr val="bg1"/>
                </a:solidFill>
              </a:rPr>
              <a:t> fois de l’Humanité, l’Homme ne serait plus prédateur de son milieu !</a:t>
            </a:r>
          </a:p>
          <a:p>
            <a:endParaRPr lang="fr-FR" dirty="0">
              <a:solidFill>
                <a:schemeClr val="bg1"/>
              </a:solidFill>
            </a:endParaRPr>
          </a:p>
          <a:p>
            <a:endParaRPr lang="fr-FR" sz="500" dirty="0">
              <a:solidFill>
                <a:schemeClr val="bg1"/>
              </a:solidFill>
            </a:endParaRPr>
          </a:p>
          <a:p>
            <a:r>
              <a:rPr lang="fr-FR" sz="1200" dirty="0">
                <a:solidFill>
                  <a:schemeClr val="bg1"/>
                </a:solidFill>
              </a:rPr>
              <a:t>Source Lucien SEGUY agronome pédologue</a:t>
            </a:r>
          </a:p>
        </p:txBody>
      </p:sp>
      <p:sp>
        <p:nvSpPr>
          <p:cNvPr id="26" name="Rectangle 25">
            <a:extLst>
              <a:ext uri="{FF2B5EF4-FFF2-40B4-BE49-F238E27FC236}">
                <a16:creationId xmlns:a16="http://schemas.microsoft.com/office/drawing/2014/main" id="{871A9EC0-2195-4BE5-9B79-FEF5AFC1BEB7}"/>
              </a:ext>
            </a:extLst>
          </p:cNvPr>
          <p:cNvSpPr/>
          <p:nvPr/>
        </p:nvSpPr>
        <p:spPr>
          <a:xfrm>
            <a:off x="899698" y="3467832"/>
            <a:ext cx="4139952" cy="1022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1A55B22D-F178-4242-B6D3-AA064A955182}"/>
              </a:ext>
            </a:extLst>
          </p:cNvPr>
          <p:cNvSpPr txBox="1"/>
          <p:nvPr/>
        </p:nvSpPr>
        <p:spPr>
          <a:xfrm>
            <a:off x="899700" y="3467832"/>
            <a:ext cx="4139952" cy="923330"/>
          </a:xfrm>
          <a:prstGeom prst="rect">
            <a:avLst/>
          </a:prstGeom>
          <a:noFill/>
        </p:spPr>
        <p:txBody>
          <a:bodyPr wrap="square" rtlCol="0">
            <a:spAutoFit/>
          </a:bodyPr>
          <a:lstStyle/>
          <a:p>
            <a:pPr algn="ctr"/>
            <a:r>
              <a:rPr lang="fr-FR" dirty="0"/>
              <a:t>Mode de calcul du stock de C en T/ha : %M.O. x 2000 t x </a:t>
            </a:r>
            <a:r>
              <a:rPr lang="fr-FR" dirty="0" err="1"/>
              <a:t>d.a</a:t>
            </a:r>
            <a:r>
              <a:rPr lang="fr-FR" dirty="0"/>
              <a:t> (</a:t>
            </a:r>
            <a:r>
              <a:rPr lang="fr-FR" i="1" dirty="0"/>
              <a:t>densité apparente</a:t>
            </a:r>
            <a:r>
              <a:rPr lang="fr-FR" dirty="0"/>
              <a:t>)  / 1,72 x 100</a:t>
            </a:r>
          </a:p>
        </p:txBody>
      </p:sp>
      <p:sp>
        <p:nvSpPr>
          <p:cNvPr id="6" name="ZoneTexte 5">
            <a:extLst>
              <a:ext uri="{FF2B5EF4-FFF2-40B4-BE49-F238E27FC236}">
                <a16:creationId xmlns:a16="http://schemas.microsoft.com/office/drawing/2014/main" id="{3BC1AB78-786F-4F73-BA23-ED7D5420F823}"/>
              </a:ext>
            </a:extLst>
          </p:cNvPr>
          <p:cNvSpPr txBox="1"/>
          <p:nvPr/>
        </p:nvSpPr>
        <p:spPr>
          <a:xfrm>
            <a:off x="818417" y="4572000"/>
            <a:ext cx="4330377" cy="1754326"/>
          </a:xfrm>
          <a:prstGeom prst="rect">
            <a:avLst/>
          </a:prstGeom>
          <a:noFill/>
          <a:ln>
            <a:solidFill>
              <a:schemeClr val="tx1"/>
            </a:solidFill>
          </a:ln>
        </p:spPr>
        <p:txBody>
          <a:bodyPr wrap="square" rtlCol="0">
            <a:spAutoFit/>
          </a:bodyPr>
          <a:lstStyle/>
          <a:p>
            <a:r>
              <a:rPr lang="fr-FR" dirty="0"/>
              <a:t>Mais produire des céréales en Agriculture de Régénération </a:t>
            </a:r>
            <a:r>
              <a:rPr lang="fr-FR" u="sng" dirty="0"/>
              <a:t>et en Bio</a:t>
            </a:r>
            <a:r>
              <a:rPr lang="fr-FR" dirty="0"/>
              <a:t>, </a:t>
            </a:r>
            <a:r>
              <a:rPr lang="fr-FR" b="1" dirty="0"/>
              <a:t>c’est impossible ! </a:t>
            </a:r>
            <a:r>
              <a:rPr lang="fr-FR" dirty="0"/>
              <a:t>Pour remplacer le glyphosate et maîtriser les adventices il faut le Ruminant, grâce à la prairie et aux rotations culturales. </a:t>
            </a:r>
          </a:p>
          <a:p>
            <a:r>
              <a:rPr lang="fr-FR" dirty="0"/>
              <a:t>Puis il faut l’arbre pour le bien-être animal !</a:t>
            </a:r>
          </a:p>
        </p:txBody>
      </p:sp>
      <p:sp>
        <p:nvSpPr>
          <p:cNvPr id="7" name="ZoneTexte 6">
            <a:extLst>
              <a:ext uri="{FF2B5EF4-FFF2-40B4-BE49-F238E27FC236}">
                <a16:creationId xmlns:a16="http://schemas.microsoft.com/office/drawing/2014/main" id="{CF6B372D-4C08-48F2-93B0-115CD0BC9449}"/>
              </a:ext>
            </a:extLst>
          </p:cNvPr>
          <p:cNvSpPr txBox="1"/>
          <p:nvPr/>
        </p:nvSpPr>
        <p:spPr>
          <a:xfrm>
            <a:off x="9264009" y="2763520"/>
            <a:ext cx="2693399" cy="646331"/>
          </a:xfrm>
          <a:prstGeom prst="rect">
            <a:avLst/>
          </a:prstGeom>
          <a:noFill/>
        </p:spPr>
        <p:txBody>
          <a:bodyPr wrap="square" rtlCol="0">
            <a:spAutoFit/>
          </a:bodyPr>
          <a:lstStyle/>
          <a:p>
            <a:r>
              <a:rPr lang="fr-FR" dirty="0">
                <a:solidFill>
                  <a:schemeClr val="accent2">
                    <a:lumMod val="75000"/>
                  </a:schemeClr>
                </a:solidFill>
              </a:rPr>
              <a:t>3 principes d’actions :         1 : non labour</a:t>
            </a:r>
          </a:p>
        </p:txBody>
      </p:sp>
      <p:sp>
        <p:nvSpPr>
          <p:cNvPr id="33" name="ZoneTexte 32">
            <a:extLst>
              <a:ext uri="{FF2B5EF4-FFF2-40B4-BE49-F238E27FC236}">
                <a16:creationId xmlns:a16="http://schemas.microsoft.com/office/drawing/2014/main" id="{431E2B5B-BCE1-420A-B895-6165A02C520D}"/>
              </a:ext>
            </a:extLst>
          </p:cNvPr>
          <p:cNvSpPr txBox="1"/>
          <p:nvPr/>
        </p:nvSpPr>
        <p:spPr>
          <a:xfrm>
            <a:off x="9268875" y="3281680"/>
            <a:ext cx="3014566" cy="369332"/>
          </a:xfrm>
          <a:prstGeom prst="rect">
            <a:avLst/>
          </a:prstGeom>
          <a:noFill/>
        </p:spPr>
        <p:txBody>
          <a:bodyPr wrap="square" rtlCol="0">
            <a:spAutoFit/>
          </a:bodyPr>
          <a:lstStyle/>
          <a:p>
            <a:r>
              <a:rPr lang="fr-FR" dirty="0">
                <a:solidFill>
                  <a:schemeClr val="accent2">
                    <a:lumMod val="75000"/>
                  </a:schemeClr>
                </a:solidFill>
              </a:rPr>
              <a:t>2 : couvert végétal permanent</a:t>
            </a:r>
          </a:p>
        </p:txBody>
      </p:sp>
      <p:sp>
        <p:nvSpPr>
          <p:cNvPr id="34" name="ZoneTexte 33">
            <a:extLst>
              <a:ext uri="{FF2B5EF4-FFF2-40B4-BE49-F238E27FC236}">
                <a16:creationId xmlns:a16="http://schemas.microsoft.com/office/drawing/2014/main" id="{BCEB8E7A-A232-484D-B44D-7B0342B8717C}"/>
              </a:ext>
            </a:extLst>
          </p:cNvPr>
          <p:cNvSpPr txBox="1"/>
          <p:nvPr/>
        </p:nvSpPr>
        <p:spPr>
          <a:xfrm>
            <a:off x="9268875" y="3535680"/>
            <a:ext cx="3014566" cy="1200329"/>
          </a:xfrm>
          <a:prstGeom prst="rect">
            <a:avLst/>
          </a:prstGeom>
          <a:noFill/>
        </p:spPr>
        <p:txBody>
          <a:bodyPr wrap="square" rtlCol="0">
            <a:spAutoFit/>
          </a:bodyPr>
          <a:lstStyle/>
          <a:p>
            <a:r>
              <a:rPr lang="fr-FR" dirty="0">
                <a:solidFill>
                  <a:schemeClr val="accent2">
                    <a:lumMod val="75000"/>
                  </a:schemeClr>
                </a:solidFill>
              </a:rPr>
              <a:t>3 : associations et rotations des végétaux, production de biomasse sur 3 niveaux : racines, partie épigée, l’arbre</a:t>
            </a:r>
          </a:p>
        </p:txBody>
      </p:sp>
      <p:cxnSp>
        <p:nvCxnSpPr>
          <p:cNvPr id="12" name="Connecteur droit avec flèche 11">
            <a:extLst>
              <a:ext uri="{FF2B5EF4-FFF2-40B4-BE49-F238E27FC236}">
                <a16:creationId xmlns:a16="http://schemas.microsoft.com/office/drawing/2014/main" id="{DC384B9C-B307-4570-AB8A-F175E797150C}"/>
              </a:ext>
            </a:extLst>
          </p:cNvPr>
          <p:cNvCxnSpPr>
            <a:cxnSpLocks/>
          </p:cNvCxnSpPr>
          <p:nvPr/>
        </p:nvCxnSpPr>
        <p:spPr>
          <a:xfrm flipV="1">
            <a:off x="8910320" y="3304718"/>
            <a:ext cx="424809" cy="586563"/>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35" name="Connecteur droit avec flèche 34">
            <a:extLst>
              <a:ext uri="{FF2B5EF4-FFF2-40B4-BE49-F238E27FC236}">
                <a16:creationId xmlns:a16="http://schemas.microsoft.com/office/drawing/2014/main" id="{30DEE3DF-2C9A-496E-9824-FB02BFD4924F}"/>
              </a:ext>
            </a:extLst>
          </p:cNvPr>
          <p:cNvCxnSpPr>
            <a:cxnSpLocks/>
          </p:cNvCxnSpPr>
          <p:nvPr/>
        </p:nvCxnSpPr>
        <p:spPr>
          <a:xfrm flipV="1">
            <a:off x="8911939" y="3549852"/>
            <a:ext cx="443652" cy="352685"/>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36" name="Connecteur droit avec flèche 35">
            <a:extLst>
              <a:ext uri="{FF2B5EF4-FFF2-40B4-BE49-F238E27FC236}">
                <a16:creationId xmlns:a16="http://schemas.microsoft.com/office/drawing/2014/main" id="{86208F42-D561-4B8C-A79B-1000D735E7F1}"/>
              </a:ext>
            </a:extLst>
          </p:cNvPr>
          <p:cNvCxnSpPr>
            <a:cxnSpLocks/>
          </p:cNvCxnSpPr>
          <p:nvPr/>
        </p:nvCxnSpPr>
        <p:spPr>
          <a:xfrm flipV="1">
            <a:off x="8911939" y="3764497"/>
            <a:ext cx="423190" cy="135356"/>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38" name="Espace réservé du numéro de diapositive 37">
            <a:extLst>
              <a:ext uri="{FF2B5EF4-FFF2-40B4-BE49-F238E27FC236}">
                <a16:creationId xmlns:a16="http://schemas.microsoft.com/office/drawing/2014/main" id="{71912FE7-A934-4630-8012-A230BBEABAF9}"/>
              </a:ext>
            </a:extLst>
          </p:cNvPr>
          <p:cNvSpPr>
            <a:spLocks noGrp="1"/>
          </p:cNvSpPr>
          <p:nvPr>
            <p:ph type="sldNum" sz="quarter" idx="12"/>
          </p:nvPr>
        </p:nvSpPr>
        <p:spPr>
          <a:xfrm>
            <a:off x="9311640" y="6382143"/>
            <a:ext cx="2743200" cy="365125"/>
          </a:xfrm>
        </p:spPr>
        <p:txBody>
          <a:bodyPr/>
          <a:lstStyle/>
          <a:p>
            <a:fld id="{E5DCE266-CCDA-4DEB-8A9C-F7397A2B4302}" type="slidenum">
              <a:rPr lang="fr-FR" smtClean="0"/>
              <a:t>11</a:t>
            </a:fld>
            <a:endParaRPr lang="fr-FR" dirty="0"/>
          </a:p>
        </p:txBody>
      </p:sp>
    </p:spTree>
    <p:extLst>
      <p:ext uri="{BB962C8B-B14F-4D97-AF65-F5344CB8AC3E}">
        <p14:creationId xmlns:p14="http://schemas.microsoft.com/office/powerpoint/2010/main" val="20743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30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0"/>
                                        <p:tgtEl>
                                          <p:spTgt spid="5"/>
                                        </p:tgtEl>
                                      </p:cBhvr>
                                    </p:animEffect>
                                  </p:childTnLst>
                                </p:cTn>
                              </p:par>
                            </p:childTnLst>
                          </p:cTn>
                        </p:par>
                        <p:par>
                          <p:cTn id="11" fill="hold">
                            <p:stCondLst>
                              <p:cond delay="5000"/>
                            </p:stCondLst>
                            <p:childTnLst>
                              <p:par>
                                <p:cTn id="12" presetID="22" presetClass="entr" presetSubtype="8"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3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up)">
                                      <p:cBhvr>
                                        <p:cTn id="7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7" grpId="0"/>
      <p:bldP spid="29" grpId="0"/>
      <p:bldP spid="21" grpId="0" animBg="1"/>
      <p:bldP spid="26" grpId="0" animBg="1"/>
      <p:bldP spid="32" grpId="0"/>
      <p:bldP spid="6" grpId="0" animBg="1"/>
      <p:bldP spid="7"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6858000"/>
          </a:xfrm>
          <a:prstGeom prst="rect">
            <a:avLst/>
          </a:prstGeom>
          <a:gradFill>
            <a:gsLst>
              <a:gs pos="0">
                <a:srgbClr val="FCE48E"/>
              </a:gs>
              <a:gs pos="50000">
                <a:srgbClr val="FCE48E"/>
              </a:gs>
              <a:gs pos="100000">
                <a:srgbClr val="CC33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Text Box 2"/>
          <p:cNvSpPr txBox="1">
            <a:spLocks noChangeArrowheads="1"/>
          </p:cNvSpPr>
          <p:nvPr/>
        </p:nvSpPr>
        <p:spPr bwMode="auto">
          <a:xfrm>
            <a:off x="6715150" y="379512"/>
            <a:ext cx="138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fr-FR" altLang="fr-FR" sz="2000" dirty="0">
                <a:solidFill>
                  <a:srgbClr val="FF0000"/>
                </a:solidFill>
                <a:latin typeface="Verdana" pitchFamily="34" charset="0"/>
                <a:cs typeface="Arial" pitchFamily="34" charset="0"/>
              </a:rPr>
              <a:t>Cloportes</a:t>
            </a:r>
          </a:p>
        </p:txBody>
      </p:sp>
      <p:sp>
        <p:nvSpPr>
          <p:cNvPr id="3" name="Text Box 4"/>
          <p:cNvSpPr txBox="1">
            <a:spLocks noChangeArrowheads="1"/>
          </p:cNvSpPr>
          <p:nvPr/>
        </p:nvSpPr>
        <p:spPr bwMode="auto">
          <a:xfrm>
            <a:off x="8104212" y="692696"/>
            <a:ext cx="160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altLang="fr-FR" sz="1000" dirty="0">
                <a:solidFill>
                  <a:schemeClr val="bg1"/>
                </a:solidFill>
                <a:latin typeface="Verdana" pitchFamily="34" charset="0"/>
                <a:cs typeface="Arial" pitchFamily="34" charset="0"/>
              </a:rPr>
              <a:t>ils décomposent la matière organique morte : 1 000/kg de terre</a:t>
            </a:r>
            <a:endParaRPr lang="fr-FR" altLang="fr-FR" dirty="0">
              <a:solidFill>
                <a:schemeClr val="bg1"/>
              </a:solidFill>
              <a:latin typeface="Arial" pitchFamily="34" charset="0"/>
              <a:cs typeface="Arial" pitchFamily="34" charset="0"/>
            </a:endParaRPr>
          </a:p>
        </p:txBody>
      </p:sp>
      <p:sp>
        <p:nvSpPr>
          <p:cNvPr id="4" name="Oval 5" descr="Grands confettis"/>
          <p:cNvSpPr>
            <a:spLocks noChangeArrowheads="1"/>
          </p:cNvSpPr>
          <p:nvPr/>
        </p:nvSpPr>
        <p:spPr bwMode="auto">
          <a:xfrm>
            <a:off x="3189312" y="692696"/>
            <a:ext cx="5715000" cy="5600700"/>
          </a:xfrm>
          <a:prstGeom prst="ellipse">
            <a:avLst/>
          </a:prstGeom>
          <a:pattFill prst="lgConfetti">
            <a:fgClr>
              <a:srgbClr val="CC3300">
                <a:alpha val="27000"/>
              </a:srgbClr>
            </a:fgClr>
            <a:bgClr>
              <a:srgbClr val="FFFFFF">
                <a:alpha val="27000"/>
              </a:srgbClr>
            </a:bgClr>
          </a:patt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554" y="836638"/>
            <a:ext cx="5238750" cy="5400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8493125" y="1556792"/>
            <a:ext cx="1263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fr-FR" altLang="fr-FR" sz="2000" dirty="0">
                <a:solidFill>
                  <a:srgbClr val="FF0000"/>
                </a:solidFill>
                <a:latin typeface="Verdana" pitchFamily="34" charset="0"/>
                <a:cs typeface="Arial" pitchFamily="34" charset="0"/>
              </a:rPr>
              <a:t>Acariens</a:t>
            </a:r>
            <a:endParaRPr lang="fr-FR" altLang="fr-FR" dirty="0">
              <a:latin typeface="Arial" pitchFamily="34" charset="0"/>
              <a:cs typeface="Arial" pitchFamily="34" charset="0"/>
            </a:endParaRPr>
          </a:p>
        </p:txBody>
      </p:sp>
      <p:sp>
        <p:nvSpPr>
          <p:cNvPr id="6" name="Text Box 8"/>
          <p:cNvSpPr txBox="1">
            <a:spLocks noChangeArrowheads="1"/>
          </p:cNvSpPr>
          <p:nvPr/>
        </p:nvSpPr>
        <p:spPr bwMode="auto">
          <a:xfrm>
            <a:off x="9023133" y="1916833"/>
            <a:ext cx="1028700" cy="8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marR="0" lvl="0" indent="0" algn="ctr" fontAlgn="base">
              <a:lnSpc>
                <a:spcPct val="100000"/>
              </a:lnSpc>
              <a:spcBef>
                <a:spcPct val="0"/>
              </a:spcBef>
              <a:spcAft>
                <a:spcPts val="1000"/>
              </a:spcAft>
              <a:buClrTx/>
              <a:buSzTx/>
              <a:buFontTx/>
              <a:buNone/>
              <a:tabLst/>
              <a:defRPr kumimoji="0" sz="1000" b="0" i="0" u="none" strike="noStrike" cap="none" normalizeH="0" baseline="0">
                <a:ln>
                  <a:noFill/>
                </a:ln>
                <a:effectLst/>
                <a:latin typeface="Verdana" pitchFamily="34" charset="0"/>
                <a:cs typeface="Arial" pitchFamily="34" charset="0"/>
              </a:defRPr>
            </a:lvl1pPr>
          </a:lstStyle>
          <a:p>
            <a:r>
              <a:rPr lang="fr-FR" altLang="fr-FR" dirty="0">
                <a:solidFill>
                  <a:schemeClr val="bg1"/>
                </a:solidFill>
              </a:rPr>
              <a:t>ils préparent le travail des bactéries : 400 000/m² de terre</a:t>
            </a:r>
          </a:p>
        </p:txBody>
      </p:sp>
      <p:sp>
        <p:nvSpPr>
          <p:cNvPr id="7" name="Text Box 9"/>
          <p:cNvSpPr txBox="1">
            <a:spLocks noChangeArrowheads="1"/>
          </p:cNvSpPr>
          <p:nvPr/>
        </p:nvSpPr>
        <p:spPr bwMode="auto">
          <a:xfrm>
            <a:off x="8950326" y="3035846"/>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fr-FR" altLang="fr-FR" sz="2000" dirty="0">
                <a:solidFill>
                  <a:srgbClr val="FF0000"/>
                </a:solidFill>
                <a:latin typeface="Verdana" pitchFamily="34" charset="0"/>
                <a:cs typeface="Arial" pitchFamily="34" charset="0"/>
              </a:rPr>
              <a:t>Collemboles</a:t>
            </a:r>
            <a:endParaRPr lang="fr-FR" altLang="fr-FR" dirty="0">
              <a:latin typeface="Arial" pitchFamily="34" charset="0"/>
              <a:cs typeface="Arial" pitchFamily="34" charset="0"/>
            </a:endParaRPr>
          </a:p>
        </p:txBody>
      </p:sp>
      <p:sp>
        <p:nvSpPr>
          <p:cNvPr id="8" name="Text Box 10"/>
          <p:cNvSpPr txBox="1">
            <a:spLocks noChangeArrowheads="1"/>
          </p:cNvSpPr>
          <p:nvPr/>
        </p:nvSpPr>
        <p:spPr bwMode="auto">
          <a:xfrm>
            <a:off x="9066212" y="3429000"/>
            <a:ext cx="1485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altLang="fr-FR" sz="1000" dirty="0">
                <a:solidFill>
                  <a:schemeClr val="bg1"/>
                </a:solidFill>
                <a:latin typeface="Verdana" pitchFamily="34" charset="0"/>
                <a:cs typeface="Arial" pitchFamily="34" charset="0"/>
              </a:rPr>
              <a:t>comme les acariens ils préparent la digestion du fumier par les bactéries</a:t>
            </a:r>
            <a:endParaRPr lang="fr-FR" altLang="fr-FR" dirty="0">
              <a:solidFill>
                <a:schemeClr val="bg1"/>
              </a:solidFill>
              <a:latin typeface="Arial" pitchFamily="34" charset="0"/>
              <a:cs typeface="Arial" pitchFamily="34" charset="0"/>
            </a:endParaRPr>
          </a:p>
        </p:txBody>
      </p:sp>
      <p:sp>
        <p:nvSpPr>
          <p:cNvPr id="9" name="Text Box 11"/>
          <p:cNvSpPr txBox="1">
            <a:spLocks noChangeArrowheads="1"/>
          </p:cNvSpPr>
          <p:nvPr/>
        </p:nvSpPr>
        <p:spPr bwMode="auto">
          <a:xfrm>
            <a:off x="8472265" y="5013176"/>
            <a:ext cx="101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fr-FR" altLang="fr-FR" sz="2000" dirty="0">
                <a:solidFill>
                  <a:srgbClr val="FF0000"/>
                </a:solidFill>
                <a:latin typeface="Verdana" pitchFamily="34" charset="0"/>
                <a:cs typeface="Arial" pitchFamily="34" charset="0"/>
              </a:rPr>
              <a:t>Larves</a:t>
            </a:r>
          </a:p>
        </p:txBody>
      </p:sp>
      <p:sp>
        <p:nvSpPr>
          <p:cNvPr id="11" name="Text Box 13"/>
          <p:cNvSpPr txBox="1">
            <a:spLocks noChangeArrowheads="1"/>
          </p:cNvSpPr>
          <p:nvPr/>
        </p:nvSpPr>
        <p:spPr bwMode="auto">
          <a:xfrm>
            <a:off x="7889304" y="5301208"/>
            <a:ext cx="274320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altLang="fr-FR" sz="1000" dirty="0">
                <a:solidFill>
                  <a:schemeClr val="bg1"/>
                </a:solidFill>
                <a:latin typeface="Verdana" pitchFamily="34" charset="0"/>
                <a:cs typeface="Arial" pitchFamily="34" charset="0"/>
              </a:rPr>
              <a:t>de Diptères saprophages utiles</a:t>
            </a:r>
            <a:r>
              <a:rPr lang="fr-FR" altLang="fr-FR" dirty="0">
                <a:solidFill>
                  <a:schemeClr val="bg1"/>
                </a:solidFill>
                <a:latin typeface="Arial" pitchFamily="34" charset="0"/>
                <a:cs typeface="Arial" pitchFamily="34" charset="0"/>
              </a:rPr>
              <a:t> </a:t>
            </a:r>
            <a:r>
              <a:rPr lang="fr-FR" altLang="fr-FR" sz="1000" dirty="0">
                <a:solidFill>
                  <a:schemeClr val="bg1"/>
                </a:solidFill>
                <a:latin typeface="Verdana" pitchFamily="34" charset="0"/>
                <a:cs typeface="Arial" pitchFamily="34" charset="0"/>
              </a:rPr>
              <a:t>ou moisissures qui sécrètent des enzymes, des protéines digestives qui   dégradent la lignine                          ou la cellulose :                          10 000 à                                    1 000 000                                          par kg de terre</a:t>
            </a:r>
            <a:endParaRPr lang="fr-FR" altLang="fr-FR" dirty="0">
              <a:solidFill>
                <a:schemeClr val="bg1"/>
              </a:solidFill>
              <a:latin typeface="Arial" pitchFamily="34" charset="0"/>
              <a:cs typeface="Arial" pitchFamily="34" charset="0"/>
            </a:endParaRPr>
          </a:p>
        </p:txBody>
      </p:sp>
      <p:sp>
        <p:nvSpPr>
          <p:cNvPr id="12" name="Text Box 14"/>
          <p:cNvSpPr txBox="1">
            <a:spLocks noChangeArrowheads="1"/>
          </p:cNvSpPr>
          <p:nvPr/>
        </p:nvSpPr>
        <p:spPr bwMode="auto">
          <a:xfrm>
            <a:off x="6452417" y="6237312"/>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fr-FR" altLang="fr-FR" sz="2000" dirty="0">
                <a:solidFill>
                  <a:srgbClr val="FF0000"/>
                </a:solidFill>
                <a:effectLst>
                  <a:outerShdw blurRad="38100" dist="38100" dir="2700000" algn="tl">
                    <a:srgbClr val="000000">
                      <a:alpha val="43137"/>
                    </a:srgbClr>
                  </a:outerShdw>
                </a:effectLst>
                <a:latin typeface="Verdana" pitchFamily="34" charset="0"/>
                <a:cs typeface="Arial" pitchFamily="34" charset="0"/>
              </a:rPr>
              <a:t>Champignons</a:t>
            </a:r>
          </a:p>
        </p:txBody>
      </p:sp>
      <p:sp>
        <p:nvSpPr>
          <p:cNvPr id="13" name="Text Box 15"/>
          <p:cNvSpPr txBox="1">
            <a:spLocks noChangeArrowheads="1"/>
          </p:cNvSpPr>
          <p:nvPr/>
        </p:nvSpPr>
        <p:spPr bwMode="auto">
          <a:xfrm>
            <a:off x="2511450" y="5254765"/>
            <a:ext cx="135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fr-FR" altLang="fr-FR" sz="2000" dirty="0">
                <a:solidFill>
                  <a:srgbClr val="FF0000"/>
                </a:solidFill>
                <a:latin typeface="Verdana" pitchFamily="34" charset="0"/>
                <a:cs typeface="Arial" pitchFamily="34" charset="0"/>
              </a:rPr>
              <a:t>Bactéries</a:t>
            </a:r>
          </a:p>
        </p:txBody>
      </p:sp>
      <p:sp>
        <p:nvSpPr>
          <p:cNvPr id="14" name="Text Box 16"/>
          <p:cNvSpPr txBox="1">
            <a:spLocks noChangeArrowheads="1"/>
          </p:cNvSpPr>
          <p:nvPr/>
        </p:nvSpPr>
        <p:spPr bwMode="auto">
          <a:xfrm>
            <a:off x="2081808" y="5589240"/>
            <a:ext cx="2286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altLang="fr-FR" sz="1000" dirty="0">
                <a:solidFill>
                  <a:schemeClr val="bg1"/>
                </a:solidFill>
                <a:latin typeface="Verdana" pitchFamily="34" charset="0"/>
                <a:cs typeface="Arial" pitchFamily="34" charset="0"/>
              </a:rPr>
              <a:t>elles participent au recyclage azoté et carboné de la     matière organique :        200 000                               par gr de terre</a:t>
            </a:r>
            <a:endParaRPr lang="fr-FR" altLang="fr-FR" dirty="0">
              <a:solidFill>
                <a:schemeClr val="bg1"/>
              </a:solidFill>
              <a:latin typeface="Arial" pitchFamily="34" charset="0"/>
              <a:cs typeface="Arial" pitchFamily="34" charset="0"/>
            </a:endParaRPr>
          </a:p>
        </p:txBody>
      </p:sp>
      <p:sp>
        <p:nvSpPr>
          <p:cNvPr id="15" name="Text Box 17"/>
          <p:cNvSpPr txBox="1">
            <a:spLocks noChangeArrowheads="1"/>
          </p:cNvSpPr>
          <p:nvPr/>
        </p:nvSpPr>
        <p:spPr bwMode="auto">
          <a:xfrm>
            <a:off x="1524001" y="1268760"/>
            <a:ext cx="251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fr-FR" altLang="fr-FR" sz="2000" b="1" dirty="0">
                <a:solidFill>
                  <a:srgbClr val="993300"/>
                </a:solidFill>
                <a:latin typeface="Verdana" pitchFamily="34" charset="0"/>
                <a:cs typeface="Arial" pitchFamily="34" charset="0"/>
              </a:rPr>
              <a:t>les vers de terre</a:t>
            </a:r>
            <a:endParaRPr lang="fr-FR" altLang="fr-FR" dirty="0">
              <a:latin typeface="Arial" pitchFamily="34" charset="0"/>
              <a:cs typeface="Arial" pitchFamily="34" charset="0"/>
            </a:endParaRPr>
          </a:p>
        </p:txBody>
      </p:sp>
      <p:grpSp>
        <p:nvGrpSpPr>
          <p:cNvPr id="22" name="Groupe 21"/>
          <p:cNvGrpSpPr/>
          <p:nvPr/>
        </p:nvGrpSpPr>
        <p:grpSpPr>
          <a:xfrm>
            <a:off x="1559496" y="2883272"/>
            <a:ext cx="1943100" cy="1193800"/>
            <a:chOff x="35496" y="2883272"/>
            <a:chExt cx="1943100" cy="1193800"/>
          </a:xfrm>
        </p:grpSpPr>
        <p:pic>
          <p:nvPicPr>
            <p:cNvPr id="1043" name="Picture 19" descr="lombric et son trav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 y="2883272"/>
              <a:ext cx="18415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0"/>
            <p:cNvSpPr txBox="1">
              <a:spLocks noChangeArrowheads="1"/>
            </p:cNvSpPr>
            <p:nvPr/>
          </p:nvSpPr>
          <p:spPr bwMode="auto">
            <a:xfrm>
              <a:off x="35496" y="3587884"/>
              <a:ext cx="19431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altLang="fr-FR" sz="1000">
                  <a:solidFill>
                    <a:srgbClr val="FFFFFF"/>
                  </a:solidFill>
                  <a:latin typeface="Verdana" pitchFamily="34" charset="0"/>
                  <a:cs typeface="Arial" pitchFamily="34" charset="0"/>
                </a:rPr>
                <a:t>Les turricules ou tortillons issus du tube digestif</a:t>
              </a:r>
              <a:endParaRPr lang="fr-FR" altLang="fr-FR">
                <a:latin typeface="Arial" pitchFamily="34" charset="0"/>
                <a:cs typeface="Arial" pitchFamily="34" charset="0"/>
              </a:endParaRPr>
            </a:p>
          </p:txBody>
        </p:sp>
      </p:grpSp>
      <p:sp>
        <p:nvSpPr>
          <p:cNvPr id="18" name="Text Box 21"/>
          <p:cNvSpPr txBox="1">
            <a:spLocks noChangeArrowheads="1"/>
          </p:cNvSpPr>
          <p:nvPr/>
        </p:nvSpPr>
        <p:spPr bwMode="auto">
          <a:xfrm>
            <a:off x="1959546" y="1628800"/>
            <a:ext cx="1143000" cy="116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altLang="fr-FR" sz="1000" dirty="0">
                <a:solidFill>
                  <a:schemeClr val="bg1"/>
                </a:solidFill>
                <a:latin typeface="Verdana" pitchFamily="34" charset="0"/>
                <a:cs typeface="Arial" pitchFamily="34" charset="0"/>
              </a:rPr>
              <a:t>agents essentiels du sol, ils malaxent de la surface vers la profondeur et inversement</a:t>
            </a:r>
            <a:endParaRPr lang="fr-FR" altLang="fr-FR" dirty="0">
              <a:solidFill>
                <a:schemeClr val="bg1"/>
              </a:solidFill>
              <a:latin typeface="Arial" pitchFamily="34" charset="0"/>
              <a:cs typeface="Arial" pitchFamily="34" charset="0"/>
            </a:endParaRPr>
          </a:p>
        </p:txBody>
      </p:sp>
      <p:sp>
        <p:nvSpPr>
          <p:cNvPr id="19" name="Text Box 22"/>
          <p:cNvSpPr txBox="1">
            <a:spLocks noChangeArrowheads="1"/>
          </p:cNvSpPr>
          <p:nvPr/>
        </p:nvSpPr>
        <p:spPr bwMode="auto">
          <a:xfrm>
            <a:off x="1775520" y="4149080"/>
            <a:ext cx="14859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altLang="fr-FR" sz="1000" dirty="0">
                <a:solidFill>
                  <a:schemeClr val="bg1"/>
                </a:solidFill>
                <a:latin typeface="Verdana" pitchFamily="34" charset="0"/>
                <a:cs typeface="Arial" pitchFamily="34" charset="0"/>
              </a:rPr>
              <a:t>par leurs galeries, ils drainent l’eau par leur digestion ils produisent azote et minéraux</a:t>
            </a:r>
            <a:endParaRPr lang="fr-FR" altLang="fr-FR" dirty="0">
              <a:solidFill>
                <a:schemeClr val="bg1"/>
              </a:solidFill>
              <a:latin typeface="Arial" pitchFamily="34" charset="0"/>
              <a:cs typeface="Arial" pitchFamily="34" charset="0"/>
            </a:endParaRPr>
          </a:p>
        </p:txBody>
      </p:sp>
      <p:sp>
        <p:nvSpPr>
          <p:cNvPr id="20" name="Text Box 23"/>
          <p:cNvSpPr txBox="1">
            <a:spLocks noChangeArrowheads="1"/>
          </p:cNvSpPr>
          <p:nvPr/>
        </p:nvSpPr>
        <p:spPr bwMode="auto">
          <a:xfrm>
            <a:off x="1759496" y="178346"/>
            <a:ext cx="1600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altLang="fr-FR" sz="1000" dirty="0">
                <a:solidFill>
                  <a:schemeClr val="bg1"/>
                </a:solidFill>
                <a:latin typeface="Verdana" pitchFamily="34" charset="0"/>
                <a:cs typeface="Arial" pitchFamily="34" charset="0"/>
              </a:rPr>
              <a:t>ils transforment par jour leur propre</a:t>
            </a:r>
            <a:r>
              <a:rPr lang="fr-FR" altLang="fr-FR" sz="1400" dirty="0">
                <a:solidFill>
                  <a:schemeClr val="bg1"/>
                </a:solidFill>
                <a:latin typeface="Verdana" pitchFamily="34" charset="0"/>
                <a:cs typeface="Arial" pitchFamily="34" charset="0"/>
              </a:rPr>
              <a:t> </a:t>
            </a:r>
            <a:r>
              <a:rPr lang="fr-FR" altLang="fr-FR" sz="1000" dirty="0">
                <a:solidFill>
                  <a:schemeClr val="bg1"/>
                </a:solidFill>
                <a:latin typeface="Verdana" pitchFamily="34" charset="0"/>
                <a:cs typeface="Arial" pitchFamily="34" charset="0"/>
              </a:rPr>
              <a:t>poids de terre … toute la terre d’un champ en 50 ans !</a:t>
            </a:r>
            <a:endParaRPr lang="fr-FR" altLang="fr-FR" dirty="0">
              <a:solidFill>
                <a:schemeClr val="bg1"/>
              </a:solidFill>
              <a:latin typeface="Arial" pitchFamily="34" charset="0"/>
              <a:cs typeface="Arial" pitchFamily="34" charset="0"/>
            </a:endParaRPr>
          </a:p>
        </p:txBody>
      </p:sp>
      <p:sp>
        <p:nvSpPr>
          <p:cNvPr id="21" name="ZoneTexte 20"/>
          <p:cNvSpPr txBox="1"/>
          <p:nvPr/>
        </p:nvSpPr>
        <p:spPr>
          <a:xfrm>
            <a:off x="3791745" y="178346"/>
            <a:ext cx="2847975" cy="400110"/>
          </a:xfrm>
          <a:prstGeom prst="rect">
            <a:avLst/>
          </a:prstGeom>
          <a:noFill/>
        </p:spPr>
        <p:txBody>
          <a:bodyPr wrap="square" rtlCol="0">
            <a:spAutoFit/>
          </a:bodyPr>
          <a:lstStyle/>
          <a:p>
            <a:r>
              <a:rPr lang="fr-FR" sz="2000" dirty="0">
                <a:effectLst>
                  <a:outerShdw blurRad="38100" dist="38100" dir="2700000" algn="tl">
                    <a:srgbClr val="000000">
                      <a:alpha val="43137"/>
                    </a:srgbClr>
                  </a:outerShdw>
                </a:effectLst>
              </a:rPr>
              <a:t>La terre foisonne de …</a:t>
            </a:r>
          </a:p>
        </p:txBody>
      </p:sp>
      <p:sp>
        <p:nvSpPr>
          <p:cNvPr id="26" name="ZoneTexte 25"/>
          <p:cNvSpPr txBox="1"/>
          <p:nvPr/>
        </p:nvSpPr>
        <p:spPr>
          <a:xfrm>
            <a:off x="1559496" y="6485274"/>
            <a:ext cx="5969768" cy="400110"/>
          </a:xfrm>
          <a:prstGeom prst="rect">
            <a:avLst/>
          </a:prstGeom>
          <a:noFill/>
        </p:spPr>
        <p:txBody>
          <a:bodyPr wrap="square" rtlCol="0">
            <a:spAutoFit/>
          </a:bodyPr>
          <a:lstStyle/>
          <a:p>
            <a:r>
              <a:rPr lang="fr-FR" sz="2000" b="1" dirty="0">
                <a:effectLst>
                  <a:outerShdw blurRad="38100" dist="38100" dir="2700000" algn="tl">
                    <a:srgbClr val="000000">
                      <a:alpha val="43137"/>
                    </a:srgbClr>
                  </a:outerShdw>
                </a:effectLst>
              </a:rPr>
              <a:t>Quelle activité sous nos pieds !!!  la protéger …</a:t>
            </a:r>
          </a:p>
        </p:txBody>
      </p:sp>
    </p:spTree>
    <p:extLst>
      <p:ext uri="{BB962C8B-B14F-4D97-AF65-F5344CB8AC3E}">
        <p14:creationId xmlns:p14="http://schemas.microsoft.com/office/powerpoint/2010/main" val="140589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14358 0.13842 L 3.61111E-6 2.59259E-6 " pathEditMode="relative" rAng="0" ptsTypes="AA">
                                      <p:cBhvr>
                                        <p:cTn id="6" dur="1000" fill="hold"/>
                                        <p:tgtEl>
                                          <p:spTgt spid="2"/>
                                        </p:tgtEl>
                                        <p:attrNameLst>
                                          <p:attrName>ppt_x</p:attrName>
                                          <p:attrName>ppt_y</p:attrName>
                                        </p:attrNameLst>
                                      </p:cBhvr>
                                      <p:rCtr x="7170" y="-6921"/>
                                    </p:animMotion>
                                  </p:childTnLst>
                                </p:cTn>
                              </p:par>
                            </p:childTnLst>
                          </p:cTn>
                        </p:par>
                        <p:par>
                          <p:cTn id="7" fill="hold">
                            <p:stCondLst>
                              <p:cond delay="1000"/>
                            </p:stCondLst>
                            <p:childTnLst>
                              <p:par>
                                <p:cTn id="8" presetID="22" presetClass="entr" presetSubtype="8"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500"/>
                            </p:stCondLst>
                            <p:childTnLst>
                              <p:par>
                                <p:cTn id="12" presetID="42" presetClass="path" presetSubtype="0" accel="50000" decel="50000" fill="hold" grpId="0" nodeType="afterEffect">
                                  <p:stCondLst>
                                    <p:cond delay="0"/>
                                  </p:stCondLst>
                                  <p:childTnLst>
                                    <p:animMotion origin="layout" path="M -0.1658 0.10301 L 0 3.33333E-6 " pathEditMode="relative" rAng="0" ptsTypes="AA">
                                      <p:cBhvr>
                                        <p:cTn id="13" dur="2000" fill="hold"/>
                                        <p:tgtEl>
                                          <p:spTgt spid="5"/>
                                        </p:tgtEl>
                                        <p:attrNameLst>
                                          <p:attrName>ppt_x</p:attrName>
                                          <p:attrName>ppt_y</p:attrName>
                                        </p:attrNameLst>
                                      </p:cBhvr>
                                      <p:rCtr x="8281" y="-5162"/>
                                    </p:animMotion>
                                  </p:childTnLst>
                                </p:cTn>
                              </p:par>
                            </p:childTnLst>
                          </p:cTn>
                        </p:par>
                        <p:par>
                          <p:cTn id="14" fill="hold">
                            <p:stCondLst>
                              <p:cond delay="3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4000"/>
                            </p:stCondLst>
                            <p:childTnLst>
                              <p:par>
                                <p:cTn id="19" presetID="42" presetClass="path" presetSubtype="0" accel="50000" decel="50000" fill="hold" grpId="0" nodeType="afterEffect">
                                  <p:stCondLst>
                                    <p:cond delay="0"/>
                                  </p:stCondLst>
                                  <p:childTnLst>
                                    <p:animMotion origin="layout" path="M -0.18889 0.02106 L -2.5E-6 4.81481E-6 " pathEditMode="relative" rAng="0" ptsTypes="AA">
                                      <p:cBhvr>
                                        <p:cTn id="20" dur="2000" fill="hold"/>
                                        <p:tgtEl>
                                          <p:spTgt spid="7"/>
                                        </p:tgtEl>
                                        <p:attrNameLst>
                                          <p:attrName>ppt_x</p:attrName>
                                          <p:attrName>ppt_y</p:attrName>
                                        </p:attrNameLst>
                                      </p:cBhvr>
                                      <p:rCtr x="9444" y="-1065"/>
                                    </p:animMotion>
                                  </p:childTnLst>
                                </p:cTn>
                              </p:par>
                            </p:childTnLst>
                          </p:cTn>
                        </p:par>
                        <p:par>
                          <p:cTn id="21" fill="hold">
                            <p:stCondLst>
                              <p:cond delay="60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p:stCondLst>
                              <p:cond delay="6500"/>
                            </p:stCondLst>
                            <p:childTnLst>
                              <p:par>
                                <p:cTn id="26" presetID="42" presetClass="path" presetSubtype="0" accel="50000" decel="50000" fill="hold" grpId="0" nodeType="afterEffect">
                                  <p:stCondLst>
                                    <p:cond delay="0"/>
                                  </p:stCondLst>
                                  <p:childTnLst>
                                    <p:animMotion origin="layout" path="M -0.18108 -0.06297 L -5.55556E-7 3.33333E-6 " pathEditMode="relative" rAng="0" ptsTypes="AA">
                                      <p:cBhvr>
                                        <p:cTn id="27" dur="2000" fill="hold"/>
                                        <p:tgtEl>
                                          <p:spTgt spid="9"/>
                                        </p:tgtEl>
                                        <p:attrNameLst>
                                          <p:attrName>ppt_x</p:attrName>
                                          <p:attrName>ppt_y</p:attrName>
                                        </p:attrNameLst>
                                      </p:cBhvr>
                                      <p:rCtr x="9045" y="3148"/>
                                    </p:animMotion>
                                  </p:childTnLst>
                                </p:cTn>
                              </p:par>
                            </p:childTnLst>
                          </p:cTn>
                        </p:par>
                        <p:par>
                          <p:cTn id="28" fill="hold">
                            <p:stCondLst>
                              <p:cond delay="8500"/>
                            </p:stCondLst>
                            <p:childTnLst>
                              <p:par>
                                <p:cTn id="29" presetID="37" presetClass="path" presetSubtype="0" accel="50000" decel="50000" fill="hold" grpId="0" nodeType="afterEffect">
                                  <p:stCondLst>
                                    <p:cond delay="500"/>
                                  </p:stCondLst>
                                  <p:childTnLst>
                                    <p:animMotion origin="layout" path="M -0.13333 -0.10231 L -0.11007 -0.04861 C -0.10538 -0.0375 -0.09601 -0.02453 -0.08455 -0.0162 C -0.07153 -0.00555 -0.05937 -0.00092 -0.04948 -0.00092 L -0.00243 -0.00046 " pathEditMode="relative" rAng="1817779" ptsTypes="FffFF">
                                      <p:cBhvr>
                                        <p:cTn id="30" dur="1000" fill="hold"/>
                                        <p:tgtEl>
                                          <p:spTgt spid="12"/>
                                        </p:tgtEl>
                                        <p:attrNameLst>
                                          <p:attrName>ppt_x</p:attrName>
                                          <p:attrName>ppt_y</p:attrName>
                                        </p:attrNameLst>
                                      </p:cBhvr>
                                      <p:rCtr x="5747" y="6898"/>
                                    </p:animMotion>
                                  </p:childTnLst>
                                </p:cTn>
                              </p:par>
                              <p:par>
                                <p:cTn id="31" presetID="22" presetClass="entr" presetSubtype="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42" presetClass="path" presetSubtype="0" accel="50000" decel="50000" fill="hold" grpId="0" nodeType="withEffect">
                                  <p:stCondLst>
                                    <p:cond delay="0"/>
                                  </p:stCondLst>
                                  <p:childTnLst>
                                    <p:animMotion origin="layout" path="M 0.15764 -0.09445 L -4.44444E-6 1.85185E-6 " pathEditMode="relative" rAng="0" ptsTypes="AA">
                                      <p:cBhvr>
                                        <p:cTn id="35" dur="1000" fill="hold"/>
                                        <p:tgtEl>
                                          <p:spTgt spid="13"/>
                                        </p:tgtEl>
                                        <p:attrNameLst>
                                          <p:attrName>ppt_x</p:attrName>
                                          <p:attrName>ppt_y</p:attrName>
                                        </p:attrNameLst>
                                      </p:cBhvr>
                                      <p:rCtr x="-7882" y="4722"/>
                                    </p:animMotion>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path" presetSubtype="0" accel="50000" decel="50000" fill="hold" grpId="0" nodeType="clickEffect">
                                  <p:stCondLst>
                                    <p:cond delay="0"/>
                                  </p:stCondLst>
                                  <p:childTnLst>
                                    <p:animMotion origin="layout" path="M 3.61111E-6 -0.00278 C -0.01754 0.02037 -0.0125 0.06481 0.01076 0.09606 C 0.03819 0.13264 0.06371 0.12523 0.07743 0.11782 L 0.09479 0.10648 C 0.1085 0.09977 0.13489 0.09282 0.1658 0.13402 C 0.18593 0.16065 0.19392 0.20972 0.17639 0.23333 C 0.15902 0.25648 0.12222 0.24537 0.10225 0.21875 C 0.07118 0.17708 0.07656 0.14213 0.08177 0.12361 L 0.09027 0.10092 C 0.09566 0.0824 0.10173 0.04838 0.07448 0.01134 C 0.05104 -0.01968 0.0177 -0.02616 3.61111E-6 -0.00278 Z " pathEditMode="relative" rAng="2709367" ptsTypes="ffFffffFfff">
                                      <p:cBhvr>
                                        <p:cTn id="43" dur="2000" fill="hold"/>
                                        <p:tgtEl>
                                          <p:spTgt spid="15"/>
                                        </p:tgtEl>
                                        <p:attrNameLst>
                                          <p:attrName>ppt_x</p:attrName>
                                          <p:attrName>ppt_y</p:attrName>
                                        </p:attrNameLst>
                                      </p:cBhvr>
                                      <p:rCtr x="8837" y="11782"/>
                                    </p:animMotion>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10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1000"/>
                                        <p:tgtEl>
                                          <p:spTgt spid="20"/>
                                        </p:tgtEl>
                                      </p:cBhvr>
                                    </p:animEffect>
                                  </p:childTnLst>
                                </p:cTn>
                              </p:par>
                            </p:childTnLst>
                          </p:cTn>
                        </p:par>
                        <p:par>
                          <p:cTn id="51" fill="hold">
                            <p:stCondLst>
                              <p:cond delay="3000"/>
                            </p:stCondLst>
                            <p:childTnLst>
                              <p:par>
                                <p:cTn id="52" presetID="53" presetClass="entr" presetSubtype="16" fill="hold" nodeType="afterEffect">
                                  <p:stCondLst>
                                    <p:cond delay="10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par>
                          <p:cTn id="57" fill="hold">
                            <p:stCondLst>
                              <p:cond delay="4500"/>
                            </p:stCondLst>
                            <p:childTnLst>
                              <p:par>
                                <p:cTn id="58" presetID="22" presetClass="entr" presetSubtype="1"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up)">
                                      <p:cBhvr>
                                        <p:cTn id="60" dur="10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1" grpId="0"/>
      <p:bldP spid="12" grpId="0"/>
      <p:bldP spid="13" grpId="0"/>
      <p:bldP spid="14" grpId="0"/>
      <p:bldP spid="15" grpId="0"/>
      <p:bldP spid="18" grpId="0"/>
      <p:bldP spid="19" grpId="0"/>
      <p:bldP spid="20"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50ECD11-A1C4-485F-8ED3-8128D78003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4009"/>
            <a:ext cx="12192001" cy="7323590"/>
          </a:xfrm>
          <a:prstGeom prst="rect">
            <a:avLst/>
          </a:prstGeom>
        </p:spPr>
      </p:pic>
      <p:sp>
        <p:nvSpPr>
          <p:cNvPr id="3" name="ZoneTexte 2">
            <a:extLst>
              <a:ext uri="{FF2B5EF4-FFF2-40B4-BE49-F238E27FC236}">
                <a16:creationId xmlns:a16="http://schemas.microsoft.com/office/drawing/2014/main" id="{C19CAA4E-4D19-4E1D-829F-FEA399382700}"/>
              </a:ext>
            </a:extLst>
          </p:cNvPr>
          <p:cNvSpPr txBox="1"/>
          <p:nvPr/>
        </p:nvSpPr>
        <p:spPr>
          <a:xfrm>
            <a:off x="1026545" y="-66080"/>
            <a:ext cx="6728604" cy="523220"/>
          </a:xfrm>
          <a:prstGeom prst="rect">
            <a:avLst/>
          </a:prstGeom>
          <a:noFill/>
        </p:spPr>
        <p:txBody>
          <a:bodyPr wrap="square" rtlCol="0">
            <a:spAutoFit/>
          </a:bodyPr>
          <a:lstStyle/>
          <a:p>
            <a:r>
              <a:rPr lang="fr-FR" sz="2800" b="1" dirty="0">
                <a:solidFill>
                  <a:schemeClr val="bg1"/>
                </a:solidFill>
              </a:rPr>
              <a:t>C- Agriculture Systémique, AgroEcologie ?</a:t>
            </a:r>
          </a:p>
        </p:txBody>
      </p:sp>
      <p:sp>
        <p:nvSpPr>
          <p:cNvPr id="5" name="ZoneTexte 4">
            <a:extLst>
              <a:ext uri="{FF2B5EF4-FFF2-40B4-BE49-F238E27FC236}">
                <a16:creationId xmlns:a16="http://schemas.microsoft.com/office/drawing/2014/main" id="{7B6AF805-47BE-4BA4-939C-3003359AEEC3}"/>
              </a:ext>
            </a:extLst>
          </p:cNvPr>
          <p:cNvSpPr txBox="1"/>
          <p:nvPr/>
        </p:nvSpPr>
        <p:spPr>
          <a:xfrm>
            <a:off x="6370041" y="939720"/>
            <a:ext cx="5821959" cy="646331"/>
          </a:xfrm>
          <a:prstGeom prst="rect">
            <a:avLst/>
          </a:prstGeom>
          <a:noFill/>
        </p:spPr>
        <p:txBody>
          <a:bodyPr wrap="square" rtlCol="0">
            <a:spAutoFit/>
          </a:bodyPr>
          <a:lstStyle/>
          <a:p>
            <a:pPr algn="ctr"/>
            <a:endParaRPr lang="fr-FR" b="1" dirty="0"/>
          </a:p>
          <a:p>
            <a:pPr algn="ctr"/>
            <a:r>
              <a:rPr lang="fr-FR" b="1" dirty="0"/>
              <a:t>2017 - Semis direct Soja sur mélange dominance graminées </a:t>
            </a:r>
          </a:p>
        </p:txBody>
      </p:sp>
      <p:pic>
        <p:nvPicPr>
          <p:cNvPr id="6" name="Image 5">
            <a:extLst>
              <a:ext uri="{FF2B5EF4-FFF2-40B4-BE49-F238E27FC236}">
                <a16:creationId xmlns:a16="http://schemas.microsoft.com/office/drawing/2014/main" id="{ABF172F7-0334-4719-AEB6-518AD55F2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8499" y="4467817"/>
            <a:ext cx="2718032" cy="2038524"/>
          </a:xfrm>
          <a:prstGeom prst="rect">
            <a:avLst/>
          </a:prstGeom>
        </p:spPr>
      </p:pic>
      <p:sp>
        <p:nvSpPr>
          <p:cNvPr id="2" name="Espace réservé du numéro de diapositive 1">
            <a:extLst>
              <a:ext uri="{FF2B5EF4-FFF2-40B4-BE49-F238E27FC236}">
                <a16:creationId xmlns:a16="http://schemas.microsoft.com/office/drawing/2014/main" id="{4150726A-6482-462D-8466-123201DA9BC8}"/>
              </a:ext>
            </a:extLst>
          </p:cNvPr>
          <p:cNvSpPr>
            <a:spLocks noGrp="1"/>
          </p:cNvSpPr>
          <p:nvPr>
            <p:ph type="sldNum" sz="quarter" idx="12"/>
          </p:nvPr>
        </p:nvSpPr>
        <p:spPr/>
        <p:txBody>
          <a:bodyPr/>
          <a:lstStyle/>
          <a:p>
            <a:fld id="{E5DCE266-CCDA-4DEB-8A9C-F7397A2B4302}" type="slidenum">
              <a:rPr lang="fr-FR" smtClean="0"/>
              <a:t>13</a:t>
            </a:fld>
            <a:endParaRPr lang="fr-FR"/>
          </a:p>
        </p:txBody>
      </p:sp>
      <p:sp>
        <p:nvSpPr>
          <p:cNvPr id="7" name="ZoneTexte 6">
            <a:extLst>
              <a:ext uri="{FF2B5EF4-FFF2-40B4-BE49-F238E27FC236}">
                <a16:creationId xmlns:a16="http://schemas.microsoft.com/office/drawing/2014/main" id="{327654EE-BE0A-4BB3-A918-6F9012490776}"/>
              </a:ext>
            </a:extLst>
          </p:cNvPr>
          <p:cNvSpPr txBox="1"/>
          <p:nvPr/>
        </p:nvSpPr>
        <p:spPr>
          <a:xfrm>
            <a:off x="1371600" y="345380"/>
            <a:ext cx="10698480" cy="954107"/>
          </a:xfrm>
          <a:prstGeom prst="rect">
            <a:avLst/>
          </a:prstGeom>
          <a:noFill/>
        </p:spPr>
        <p:txBody>
          <a:bodyPr wrap="square" rtlCol="0">
            <a:spAutoFit/>
          </a:bodyPr>
          <a:lstStyle/>
          <a:p>
            <a:r>
              <a:rPr lang="fr-FR" sz="1400" dirty="0">
                <a:solidFill>
                  <a:schemeClr val="bg1"/>
                </a:solidFill>
              </a:rPr>
              <a:t>Le rouleau devant le tracteur, de 120 CH seulement, casse la plante en place pour couper sa végétation et serve de protection au sol vis-à-vis de la battance de la pluie, faire de l’ombre pour empêcher les mauvaises herbes comme fait la forêt, maintenir l’humidité du sol pour limiter l’évapotranspiration de la terre. Le semoir direct derrière le tracteur, sans labour, vient placer directement la graine à la bonne profondeur et à la bonne position en ligne pour assurer la densité à l’hectare recherchée et les rendements souhaités.</a:t>
            </a:r>
          </a:p>
        </p:txBody>
      </p:sp>
    </p:spTree>
    <p:extLst>
      <p:ext uri="{BB962C8B-B14F-4D97-AF65-F5344CB8AC3E}">
        <p14:creationId xmlns:p14="http://schemas.microsoft.com/office/powerpoint/2010/main" val="351420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F74066D-9C46-4043-9D40-80334B536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3742"/>
            <a:ext cx="4487416" cy="3365562"/>
          </a:xfrm>
          <a:prstGeom prst="rect">
            <a:avLst/>
          </a:prstGeom>
        </p:spPr>
      </p:pic>
      <p:pic>
        <p:nvPicPr>
          <p:cNvPr id="5" name="Image 4">
            <a:extLst>
              <a:ext uri="{FF2B5EF4-FFF2-40B4-BE49-F238E27FC236}">
                <a16:creationId xmlns:a16="http://schemas.microsoft.com/office/drawing/2014/main" id="{F9288365-F3FD-4A0F-9EF7-82EB75A03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708" y="3014856"/>
            <a:ext cx="4631432" cy="3473574"/>
          </a:xfrm>
          <a:prstGeom prst="rect">
            <a:avLst/>
          </a:prstGeom>
        </p:spPr>
      </p:pic>
      <p:sp>
        <p:nvSpPr>
          <p:cNvPr id="6" name="Rectangle 5">
            <a:extLst>
              <a:ext uri="{FF2B5EF4-FFF2-40B4-BE49-F238E27FC236}">
                <a16:creationId xmlns:a16="http://schemas.microsoft.com/office/drawing/2014/main" id="{B511C1E8-C29A-4BC3-B155-915F6206FD38}"/>
              </a:ext>
            </a:extLst>
          </p:cNvPr>
          <p:cNvSpPr/>
          <p:nvPr/>
        </p:nvSpPr>
        <p:spPr>
          <a:xfrm>
            <a:off x="129540" y="4170040"/>
            <a:ext cx="5806440" cy="2308324"/>
          </a:xfrm>
          <a:prstGeom prst="rect">
            <a:avLst/>
          </a:prstGeom>
          <a:solidFill>
            <a:srgbClr val="00B050"/>
          </a:solidFill>
        </p:spPr>
        <p:txBody>
          <a:bodyPr wrap="square" rtlCol="0">
            <a:spAutoFit/>
          </a:bodyPr>
          <a:lstStyle/>
          <a:p>
            <a:pPr algn="ctr"/>
            <a:r>
              <a:rPr lang="fr-FR" sz="2400" kern="0" dirty="0">
                <a:solidFill>
                  <a:schemeClr val="bg1"/>
                </a:solidFill>
                <a:effectLst>
                  <a:outerShdw blurRad="38100" dist="38100" dir="2700000" algn="tl">
                    <a:srgbClr val="000000">
                      <a:alpha val="43137"/>
                    </a:srgbClr>
                  </a:outerShdw>
                </a:effectLst>
              </a:rPr>
              <a:t>couvert de moutarde blanche (fleurs jaunes) </a:t>
            </a:r>
            <a:r>
              <a:rPr lang="fr-FR" sz="2400" kern="0" dirty="0">
                <a:solidFill>
                  <a:srgbClr val="FFFF00"/>
                </a:solidFill>
                <a:effectLst>
                  <a:outerShdw blurRad="38100" dist="38100" dir="2700000" algn="tl">
                    <a:srgbClr val="000000">
                      <a:alpha val="43137"/>
                    </a:srgbClr>
                  </a:outerShdw>
                </a:effectLst>
              </a:rPr>
              <a:t>tue les nématodes, racines pénétrantes, piège à nitrate, couvre le sol</a:t>
            </a:r>
            <a:r>
              <a:rPr lang="fr-FR" sz="2400" kern="0" dirty="0">
                <a:solidFill>
                  <a:schemeClr val="bg1"/>
                </a:solidFill>
                <a:effectLst>
                  <a:outerShdw blurRad="38100" dist="38100" dir="2700000" algn="tl">
                    <a:srgbClr val="000000">
                      <a:alpha val="43137"/>
                    </a:srgbClr>
                  </a:outerShdw>
                </a:effectLst>
              </a:rPr>
              <a:t>,</a:t>
            </a:r>
          </a:p>
          <a:p>
            <a:pPr algn="ctr"/>
            <a:r>
              <a:rPr lang="fr-FR" sz="2400" kern="0" dirty="0">
                <a:solidFill>
                  <a:schemeClr val="bg1"/>
                </a:solidFill>
                <a:effectLst>
                  <a:outerShdw blurRad="38100" dist="38100" dir="2700000" algn="tl">
                    <a:srgbClr val="000000">
                      <a:alpha val="43137"/>
                    </a:srgbClr>
                  </a:outerShdw>
                </a:effectLst>
              </a:rPr>
              <a:t>fleurs blanches : sarrasin, </a:t>
            </a:r>
            <a:r>
              <a:rPr lang="fr-FR" sz="2400" kern="0" dirty="0">
                <a:solidFill>
                  <a:srgbClr val="FFFF00"/>
                </a:solidFill>
                <a:effectLst>
                  <a:outerShdw blurRad="38100" dist="38100" dir="2700000" algn="tl">
                    <a:srgbClr val="000000">
                      <a:alpha val="43137"/>
                    </a:srgbClr>
                  </a:outerShdw>
                </a:effectLst>
              </a:rPr>
              <a:t>plante nettoyante, mellifère</a:t>
            </a:r>
            <a:r>
              <a:rPr lang="fr-FR" sz="2400" kern="0" dirty="0">
                <a:solidFill>
                  <a:schemeClr val="bg1"/>
                </a:solidFill>
                <a:effectLst>
                  <a:outerShdw blurRad="38100" dist="38100" dir="2700000" algn="tl">
                    <a:srgbClr val="000000">
                      <a:alpha val="43137"/>
                    </a:srgbClr>
                  </a:outerShdw>
                </a:effectLst>
              </a:rPr>
              <a:t>. Fleurs violettes : </a:t>
            </a:r>
            <a:r>
              <a:rPr lang="fr-FR" sz="2400" kern="0" dirty="0" err="1">
                <a:solidFill>
                  <a:schemeClr val="bg1"/>
                </a:solidFill>
                <a:effectLst>
                  <a:outerShdw blurRad="38100" dist="38100" dir="2700000" algn="tl">
                    <a:srgbClr val="000000">
                      <a:alpha val="43137"/>
                    </a:srgbClr>
                  </a:outerShdw>
                </a:effectLst>
              </a:rPr>
              <a:t>phacélie</a:t>
            </a:r>
            <a:r>
              <a:rPr lang="fr-FR" sz="2400" kern="0" dirty="0">
                <a:solidFill>
                  <a:schemeClr val="bg1"/>
                </a:solidFill>
                <a:effectLst>
                  <a:outerShdw blurRad="38100" dist="38100" dir="2700000" algn="tl">
                    <a:srgbClr val="000000">
                      <a:alpha val="43137"/>
                    </a:srgbClr>
                  </a:outerShdw>
                </a:effectLst>
              </a:rPr>
              <a:t>,</a:t>
            </a:r>
            <a:r>
              <a:rPr lang="fr-FR" sz="2400" kern="0" dirty="0">
                <a:solidFill>
                  <a:srgbClr val="FFFF00"/>
                </a:solidFill>
                <a:effectLst>
                  <a:outerShdw blurRad="38100" dist="38100" dir="2700000" algn="tl">
                    <a:srgbClr val="000000">
                      <a:alpha val="43137"/>
                    </a:srgbClr>
                  </a:outerShdw>
                </a:effectLst>
              </a:rPr>
              <a:t> piège à pucerons et mellifère</a:t>
            </a:r>
            <a:r>
              <a:rPr lang="fr-FR" sz="2400" kern="0" dirty="0">
                <a:solidFill>
                  <a:schemeClr val="bg1"/>
                </a:solidFill>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4B3EF0C5-0E2A-4E7D-A00F-9FB86C8E1951}"/>
              </a:ext>
            </a:extLst>
          </p:cNvPr>
          <p:cNvSpPr/>
          <p:nvPr/>
        </p:nvSpPr>
        <p:spPr>
          <a:xfrm>
            <a:off x="6312024" y="779220"/>
            <a:ext cx="4333116" cy="1569660"/>
          </a:xfrm>
          <a:prstGeom prst="rect">
            <a:avLst/>
          </a:prstGeom>
          <a:solidFill>
            <a:srgbClr val="00B050"/>
          </a:solidFill>
        </p:spPr>
        <p:txBody>
          <a:bodyPr wrap="square" rtlCol="0">
            <a:spAutoFit/>
          </a:bodyPr>
          <a:lstStyle/>
          <a:p>
            <a:pPr algn="ctr"/>
            <a:r>
              <a:rPr lang="fr-FR" sz="2400" kern="0" dirty="0">
                <a:solidFill>
                  <a:schemeClr val="bg1"/>
                </a:solidFill>
                <a:effectLst>
                  <a:outerShdw blurRad="38100" dist="38100" dir="2700000" algn="tl">
                    <a:srgbClr val="000000">
                      <a:alpha val="43137"/>
                    </a:srgbClr>
                  </a:outerShdw>
                </a:effectLst>
              </a:rPr>
              <a:t>à l’ombre des arbres,   l’adventice n’a place,</a:t>
            </a:r>
          </a:p>
          <a:p>
            <a:pPr algn="ctr"/>
            <a:r>
              <a:rPr lang="fr-FR" sz="2400" kern="0" dirty="0">
                <a:solidFill>
                  <a:schemeClr val="bg1"/>
                </a:solidFill>
                <a:effectLst>
                  <a:outerShdw blurRad="38100" dist="38100" dir="2700000" algn="tl">
                    <a:srgbClr val="000000">
                      <a:alpha val="43137"/>
                    </a:srgbClr>
                  </a:outerShdw>
                </a:effectLst>
              </a:rPr>
              <a:t>et la forêt de se défendre,            alors, à nous d’apprendre ...</a:t>
            </a:r>
          </a:p>
        </p:txBody>
      </p:sp>
      <p:sp>
        <p:nvSpPr>
          <p:cNvPr id="2" name="ZoneTexte 1">
            <a:extLst>
              <a:ext uri="{FF2B5EF4-FFF2-40B4-BE49-F238E27FC236}">
                <a16:creationId xmlns:a16="http://schemas.microsoft.com/office/drawing/2014/main" id="{374A28AD-3CA2-4040-8AD4-89BE591C6144}"/>
              </a:ext>
            </a:extLst>
          </p:cNvPr>
          <p:cNvSpPr txBox="1"/>
          <p:nvPr/>
        </p:nvSpPr>
        <p:spPr>
          <a:xfrm>
            <a:off x="6235824" y="147266"/>
            <a:ext cx="5057016" cy="523220"/>
          </a:xfrm>
          <a:prstGeom prst="rect">
            <a:avLst/>
          </a:prstGeom>
          <a:noFill/>
        </p:spPr>
        <p:txBody>
          <a:bodyPr wrap="square" rtlCol="0">
            <a:spAutoFit/>
          </a:bodyPr>
          <a:lstStyle/>
          <a:p>
            <a:r>
              <a:rPr lang="fr-FR" sz="2800" dirty="0"/>
              <a:t>Ci-contre en Haute Ariège :</a:t>
            </a:r>
          </a:p>
        </p:txBody>
      </p:sp>
      <p:sp>
        <p:nvSpPr>
          <p:cNvPr id="4" name="ZoneTexte 3">
            <a:extLst>
              <a:ext uri="{FF2B5EF4-FFF2-40B4-BE49-F238E27FC236}">
                <a16:creationId xmlns:a16="http://schemas.microsoft.com/office/drawing/2014/main" id="{1FE13291-DEAD-419D-B0C2-785DEC6BCA32}"/>
              </a:ext>
            </a:extLst>
          </p:cNvPr>
          <p:cNvSpPr txBox="1"/>
          <p:nvPr/>
        </p:nvSpPr>
        <p:spPr>
          <a:xfrm>
            <a:off x="129540" y="3586833"/>
            <a:ext cx="5806440" cy="507831"/>
          </a:xfrm>
          <a:prstGeom prst="rect">
            <a:avLst/>
          </a:prstGeom>
          <a:noFill/>
        </p:spPr>
        <p:txBody>
          <a:bodyPr wrap="square" rtlCol="0">
            <a:spAutoFit/>
          </a:bodyPr>
          <a:lstStyle/>
          <a:p>
            <a:r>
              <a:rPr lang="fr-FR" sz="2700" dirty="0"/>
              <a:t>Ci-dessous à la Ferme de la </a:t>
            </a:r>
            <a:r>
              <a:rPr lang="fr-FR" sz="2700" dirty="0" err="1"/>
              <a:t>Tremblaye</a:t>
            </a:r>
            <a:r>
              <a:rPr lang="fr-FR" sz="2700" dirty="0"/>
              <a:t> :</a:t>
            </a:r>
          </a:p>
        </p:txBody>
      </p:sp>
      <p:sp>
        <p:nvSpPr>
          <p:cNvPr id="8" name="Espace réservé du numéro de diapositive 7">
            <a:extLst>
              <a:ext uri="{FF2B5EF4-FFF2-40B4-BE49-F238E27FC236}">
                <a16:creationId xmlns:a16="http://schemas.microsoft.com/office/drawing/2014/main" id="{5665AA92-87EE-4728-8363-F7BDE9CFA095}"/>
              </a:ext>
            </a:extLst>
          </p:cNvPr>
          <p:cNvSpPr>
            <a:spLocks noGrp="1"/>
          </p:cNvSpPr>
          <p:nvPr>
            <p:ph type="sldNum" sz="quarter" idx="12"/>
          </p:nvPr>
        </p:nvSpPr>
        <p:spPr/>
        <p:txBody>
          <a:bodyPr/>
          <a:lstStyle/>
          <a:p>
            <a:fld id="{E5DCE266-CCDA-4DEB-8A9C-F7397A2B4302}" type="slidenum">
              <a:rPr lang="fr-FR" smtClean="0"/>
              <a:t>14</a:t>
            </a:fld>
            <a:endParaRPr lang="fr-FR"/>
          </a:p>
        </p:txBody>
      </p:sp>
    </p:spTree>
    <p:extLst>
      <p:ext uri="{BB962C8B-B14F-4D97-AF65-F5344CB8AC3E}">
        <p14:creationId xmlns:p14="http://schemas.microsoft.com/office/powerpoint/2010/main" val="415623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descr="Une image contenant extérieur, neige, eau, champ&#10;&#10;Description générée automatiquement">
            <a:extLst>
              <a:ext uri="{FF2B5EF4-FFF2-40B4-BE49-F238E27FC236}">
                <a16:creationId xmlns:a16="http://schemas.microsoft.com/office/drawing/2014/main" id="{84662C10-B64E-454D-908F-CB89473629D3}"/>
              </a:ext>
            </a:extLst>
          </p:cNvPr>
          <p:cNvPicPr>
            <a:picLocks noChangeAspect="1"/>
          </p:cNvPicPr>
          <p:nvPr/>
        </p:nvPicPr>
        <p:blipFill rotWithShape="1">
          <a:blip r:embed="rId2">
            <a:extLst>
              <a:ext uri="{28A0092B-C50C-407E-A947-70E740481C1C}">
                <a14:useLocalDpi xmlns:a14="http://schemas.microsoft.com/office/drawing/2010/main" val="0"/>
              </a:ext>
            </a:extLst>
          </a:blip>
          <a:srcRect r="-1" b="7904"/>
          <a:stretch/>
        </p:blipFill>
        <p:spPr>
          <a:xfrm>
            <a:off x="796290" y="-181297"/>
            <a:ext cx="9928860" cy="6858001"/>
          </a:xfrm>
          <a:prstGeom prst="rect">
            <a:avLst/>
          </a:prstGeom>
        </p:spPr>
      </p:pic>
      <p:pic>
        <p:nvPicPr>
          <p:cNvPr id="7" name="Picture 6">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a:extLst>
              <a:ext uri="{FF2B5EF4-FFF2-40B4-BE49-F238E27FC236}">
                <a16:creationId xmlns:a16="http://schemas.microsoft.com/office/drawing/2014/main" id="{7118CDB5-C9D8-4BF6-9439-FB652412CF8E}"/>
              </a:ext>
            </a:extLst>
          </p:cNvPr>
          <p:cNvSpPr txBox="1"/>
          <p:nvPr/>
        </p:nvSpPr>
        <p:spPr>
          <a:xfrm>
            <a:off x="792480" y="548640"/>
            <a:ext cx="4175760" cy="523220"/>
          </a:xfrm>
          <a:prstGeom prst="rect">
            <a:avLst/>
          </a:prstGeom>
          <a:noFill/>
        </p:spPr>
        <p:txBody>
          <a:bodyPr wrap="square" rtlCol="0">
            <a:spAutoFit/>
          </a:bodyPr>
          <a:lstStyle/>
          <a:p>
            <a:r>
              <a:rPr lang="fr-FR" sz="2800" dirty="0"/>
              <a:t>Un sol vivant, hiver 2019 :</a:t>
            </a:r>
          </a:p>
        </p:txBody>
      </p:sp>
      <p:sp>
        <p:nvSpPr>
          <p:cNvPr id="5" name="Ellipse 4">
            <a:extLst>
              <a:ext uri="{FF2B5EF4-FFF2-40B4-BE49-F238E27FC236}">
                <a16:creationId xmlns:a16="http://schemas.microsoft.com/office/drawing/2014/main" id="{5C18B1A3-0D67-43BA-BE06-A8941512A997}"/>
              </a:ext>
            </a:extLst>
          </p:cNvPr>
          <p:cNvSpPr/>
          <p:nvPr/>
        </p:nvSpPr>
        <p:spPr>
          <a:xfrm>
            <a:off x="2112010" y="2434482"/>
            <a:ext cx="6438900" cy="864000"/>
          </a:xfrm>
          <a:prstGeom prst="ellipse">
            <a:avLst/>
          </a:prstGeom>
          <a:noFill/>
          <a:ln w="444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2" descr="C:\Users\uhca0001\Documents\0ahenri\Boissière Ecole\SCI La Tremblaye\ISO\AGROECOLOGIE\WP_20171229_14_55_59_Pro.jpg">
            <a:extLst>
              <a:ext uri="{FF2B5EF4-FFF2-40B4-BE49-F238E27FC236}">
                <a16:creationId xmlns:a16="http://schemas.microsoft.com/office/drawing/2014/main" id="{F3CB00F2-4417-4184-AF23-27DC6FC6A3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9679" y="3991518"/>
            <a:ext cx="6858000" cy="3387048"/>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C99538F5-4A63-4DA1-BED9-152B459E37F7}"/>
              </a:ext>
            </a:extLst>
          </p:cNvPr>
          <p:cNvSpPr/>
          <p:nvPr/>
        </p:nvSpPr>
        <p:spPr>
          <a:xfrm>
            <a:off x="2476543" y="5664200"/>
            <a:ext cx="3914097" cy="1090615"/>
          </a:xfrm>
          <a:prstGeom prst="ellipse">
            <a:avLst/>
          </a:prstGeom>
          <a:noFill/>
          <a:ln w="444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98CAF593-4F0C-444B-9B2B-C2A48B37D5EF}"/>
              </a:ext>
            </a:extLst>
          </p:cNvPr>
          <p:cNvSpPr txBox="1"/>
          <p:nvPr/>
        </p:nvSpPr>
        <p:spPr>
          <a:xfrm>
            <a:off x="3754755" y="4351020"/>
            <a:ext cx="4846320" cy="523220"/>
          </a:xfrm>
          <a:prstGeom prst="rect">
            <a:avLst/>
          </a:prstGeom>
          <a:noFill/>
        </p:spPr>
        <p:txBody>
          <a:bodyPr wrap="square" rtlCol="0">
            <a:spAutoFit/>
          </a:bodyPr>
          <a:lstStyle/>
          <a:p>
            <a:r>
              <a:rPr lang="fr-FR" sz="2800" dirty="0"/>
              <a:t>Ici 2 agricultures s’affrontent :</a:t>
            </a:r>
          </a:p>
        </p:txBody>
      </p:sp>
      <p:cxnSp>
        <p:nvCxnSpPr>
          <p:cNvPr id="14" name="Connecteur droit avec flèche 13">
            <a:extLst>
              <a:ext uri="{FF2B5EF4-FFF2-40B4-BE49-F238E27FC236}">
                <a16:creationId xmlns:a16="http://schemas.microsoft.com/office/drawing/2014/main" id="{2FBB8097-C4FE-45CF-A676-0BBDEC2C462A}"/>
              </a:ext>
            </a:extLst>
          </p:cNvPr>
          <p:cNvCxnSpPr>
            <a:cxnSpLocks/>
          </p:cNvCxnSpPr>
          <p:nvPr/>
        </p:nvCxnSpPr>
        <p:spPr>
          <a:xfrm flipH="1">
            <a:off x="3943786" y="4874240"/>
            <a:ext cx="439750" cy="124037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Flèche : gauche 7">
            <a:extLst>
              <a:ext uri="{FF2B5EF4-FFF2-40B4-BE49-F238E27FC236}">
                <a16:creationId xmlns:a16="http://schemas.microsoft.com/office/drawing/2014/main" id="{0BAE7FE6-CDB8-4906-883D-B0453CB36CC4}"/>
              </a:ext>
            </a:extLst>
          </p:cNvPr>
          <p:cNvSpPr/>
          <p:nvPr/>
        </p:nvSpPr>
        <p:spPr>
          <a:xfrm>
            <a:off x="1788160" y="6024880"/>
            <a:ext cx="690880" cy="355600"/>
          </a:xfrm>
          <a:prstGeom prst="lef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CA82E63-7C76-467E-82C9-54A9E2125335}"/>
              </a:ext>
            </a:extLst>
          </p:cNvPr>
          <p:cNvSpPr txBox="1"/>
          <p:nvPr/>
        </p:nvSpPr>
        <p:spPr>
          <a:xfrm>
            <a:off x="274320" y="6008202"/>
            <a:ext cx="1544320" cy="369332"/>
          </a:xfrm>
          <a:prstGeom prst="rect">
            <a:avLst/>
          </a:prstGeom>
          <a:noFill/>
        </p:spPr>
        <p:txBody>
          <a:bodyPr wrap="square" rtlCol="0">
            <a:spAutoFit/>
          </a:bodyPr>
          <a:lstStyle/>
          <a:p>
            <a:r>
              <a:rPr lang="fr-FR" dirty="0">
                <a:solidFill>
                  <a:srgbClr val="FF0000"/>
                </a:solidFill>
              </a:rPr>
              <a:t>INONDATIONS</a:t>
            </a:r>
          </a:p>
        </p:txBody>
      </p:sp>
      <p:sp>
        <p:nvSpPr>
          <p:cNvPr id="13" name="ZoneTexte 12">
            <a:extLst>
              <a:ext uri="{FF2B5EF4-FFF2-40B4-BE49-F238E27FC236}">
                <a16:creationId xmlns:a16="http://schemas.microsoft.com/office/drawing/2014/main" id="{CAEC405A-8E60-4048-844A-6D93D494C2DB}"/>
              </a:ext>
            </a:extLst>
          </p:cNvPr>
          <p:cNvSpPr txBox="1"/>
          <p:nvPr/>
        </p:nvSpPr>
        <p:spPr>
          <a:xfrm>
            <a:off x="9705297" y="5530236"/>
            <a:ext cx="2476936" cy="646331"/>
          </a:xfrm>
          <a:prstGeom prst="rect">
            <a:avLst/>
          </a:prstGeom>
          <a:noFill/>
        </p:spPr>
        <p:txBody>
          <a:bodyPr wrap="square" rtlCol="0">
            <a:spAutoFit/>
          </a:bodyPr>
          <a:lstStyle/>
          <a:p>
            <a:pPr algn="ctr"/>
            <a:r>
              <a:rPr lang="fr-FR" dirty="0">
                <a:solidFill>
                  <a:srgbClr val="00B050"/>
                </a:solidFill>
              </a:rPr>
              <a:t>RETENTION DES EAUX PLUVIALES PAR LES SOLS</a:t>
            </a:r>
          </a:p>
        </p:txBody>
      </p:sp>
      <p:sp>
        <p:nvSpPr>
          <p:cNvPr id="15" name="Flèche : droite 14">
            <a:extLst>
              <a:ext uri="{FF2B5EF4-FFF2-40B4-BE49-F238E27FC236}">
                <a16:creationId xmlns:a16="http://schemas.microsoft.com/office/drawing/2014/main" id="{15BC4B0B-5CD2-415E-93F4-0E6EB720838D}"/>
              </a:ext>
            </a:extLst>
          </p:cNvPr>
          <p:cNvSpPr/>
          <p:nvPr/>
        </p:nvSpPr>
        <p:spPr>
          <a:xfrm>
            <a:off x="9151620" y="5628640"/>
            <a:ext cx="711200" cy="31860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D3DC6E95-BA23-4553-9FFD-7BF45E1E3E77}"/>
              </a:ext>
            </a:extLst>
          </p:cNvPr>
          <p:cNvSpPr/>
          <p:nvPr/>
        </p:nvSpPr>
        <p:spPr>
          <a:xfrm>
            <a:off x="6461760" y="5530236"/>
            <a:ext cx="2722880" cy="494645"/>
          </a:xfrm>
          <a:prstGeom prst="ellipse">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a:extLst>
              <a:ext uri="{FF2B5EF4-FFF2-40B4-BE49-F238E27FC236}">
                <a16:creationId xmlns:a16="http://schemas.microsoft.com/office/drawing/2014/main" id="{AECDE1E5-05DD-4992-A4FB-FF5023179CCB}"/>
              </a:ext>
            </a:extLst>
          </p:cNvPr>
          <p:cNvCxnSpPr>
            <a:cxnSpLocks/>
          </p:cNvCxnSpPr>
          <p:nvPr/>
        </p:nvCxnSpPr>
        <p:spPr>
          <a:xfrm>
            <a:off x="7224395" y="4874240"/>
            <a:ext cx="415350" cy="903318"/>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9">
            <a:extLst>
              <a:ext uri="{FF2B5EF4-FFF2-40B4-BE49-F238E27FC236}">
                <a16:creationId xmlns:a16="http://schemas.microsoft.com/office/drawing/2014/main" id="{2396F13D-2C39-43B2-BDC4-6D38BC836FF1}"/>
              </a:ext>
            </a:extLst>
          </p:cNvPr>
          <p:cNvSpPr>
            <a:spLocks noGrp="1"/>
          </p:cNvSpPr>
          <p:nvPr>
            <p:ph type="sldNum" sz="quarter" idx="12"/>
          </p:nvPr>
        </p:nvSpPr>
        <p:spPr>
          <a:xfrm>
            <a:off x="9480559" y="6478093"/>
            <a:ext cx="2743200" cy="365125"/>
          </a:xfrm>
        </p:spPr>
        <p:txBody>
          <a:bodyPr/>
          <a:lstStyle/>
          <a:p>
            <a:fld id="{E5DCE266-CCDA-4DEB-8A9C-F7397A2B4302}" type="slidenum">
              <a:rPr lang="fr-FR" smtClean="0"/>
              <a:t>15</a:t>
            </a:fld>
            <a:endParaRPr lang="fr-FR" dirty="0"/>
          </a:p>
        </p:txBody>
      </p:sp>
      <p:sp>
        <p:nvSpPr>
          <p:cNvPr id="17" name="ZoneTexte 16">
            <a:extLst>
              <a:ext uri="{FF2B5EF4-FFF2-40B4-BE49-F238E27FC236}">
                <a16:creationId xmlns:a16="http://schemas.microsoft.com/office/drawing/2014/main" id="{6BC6BC1A-F9ED-4EEE-9BBA-97375B8AA27B}"/>
              </a:ext>
            </a:extLst>
          </p:cNvPr>
          <p:cNvSpPr txBox="1"/>
          <p:nvPr/>
        </p:nvSpPr>
        <p:spPr>
          <a:xfrm>
            <a:off x="4776470" y="287471"/>
            <a:ext cx="3774440" cy="1200329"/>
          </a:xfrm>
          <a:prstGeom prst="rect">
            <a:avLst/>
          </a:prstGeom>
          <a:noFill/>
        </p:spPr>
        <p:txBody>
          <a:bodyPr wrap="square" rtlCol="0">
            <a:spAutoFit/>
          </a:bodyPr>
          <a:lstStyle/>
          <a:p>
            <a:r>
              <a:rPr lang="fr-FR" dirty="0"/>
              <a:t>La neige a fondu parce qu’il y a bien plus d’activité biologique sur cette parcelle donc plus de chaleur dégagée par le sol.</a:t>
            </a:r>
          </a:p>
        </p:txBody>
      </p:sp>
      <p:sp>
        <p:nvSpPr>
          <p:cNvPr id="18" name="ZoneTexte 17">
            <a:extLst>
              <a:ext uri="{FF2B5EF4-FFF2-40B4-BE49-F238E27FC236}">
                <a16:creationId xmlns:a16="http://schemas.microsoft.com/office/drawing/2014/main" id="{CEC2F96A-23AE-46EB-A6DA-C656C3A09E84}"/>
              </a:ext>
            </a:extLst>
          </p:cNvPr>
          <p:cNvSpPr txBox="1"/>
          <p:nvPr/>
        </p:nvSpPr>
        <p:spPr>
          <a:xfrm>
            <a:off x="3169920" y="6074967"/>
            <a:ext cx="2804160" cy="646331"/>
          </a:xfrm>
          <a:prstGeom prst="rect">
            <a:avLst/>
          </a:prstGeom>
          <a:noFill/>
        </p:spPr>
        <p:txBody>
          <a:bodyPr wrap="square" rtlCol="0">
            <a:spAutoFit/>
          </a:bodyPr>
          <a:lstStyle/>
          <a:p>
            <a:r>
              <a:rPr lang="fr-FR" dirty="0">
                <a:solidFill>
                  <a:schemeClr val="bg1"/>
                </a:solidFill>
              </a:rPr>
              <a:t>battance du sol par la pluie, sol fermé par le labour.</a:t>
            </a:r>
          </a:p>
        </p:txBody>
      </p:sp>
      <p:sp>
        <p:nvSpPr>
          <p:cNvPr id="19" name="ZoneTexte 18">
            <a:extLst>
              <a:ext uri="{FF2B5EF4-FFF2-40B4-BE49-F238E27FC236}">
                <a16:creationId xmlns:a16="http://schemas.microsoft.com/office/drawing/2014/main" id="{2B15BE3B-4A3A-4A5C-AD85-60119BC493AE}"/>
              </a:ext>
            </a:extLst>
          </p:cNvPr>
          <p:cNvSpPr txBox="1"/>
          <p:nvPr/>
        </p:nvSpPr>
        <p:spPr>
          <a:xfrm>
            <a:off x="6836410" y="4771055"/>
            <a:ext cx="2609660" cy="646331"/>
          </a:xfrm>
          <a:prstGeom prst="rect">
            <a:avLst/>
          </a:prstGeom>
          <a:noFill/>
        </p:spPr>
        <p:txBody>
          <a:bodyPr wrap="square" rtlCol="0">
            <a:spAutoFit/>
          </a:bodyPr>
          <a:lstStyle/>
          <a:p>
            <a:r>
              <a:rPr lang="fr-FR" dirty="0">
                <a:solidFill>
                  <a:schemeClr val="bg1"/>
                </a:solidFill>
              </a:rPr>
              <a:t>sol   biologiquement actif, une   véritable éponge !</a:t>
            </a:r>
          </a:p>
        </p:txBody>
      </p:sp>
      <p:sp>
        <p:nvSpPr>
          <p:cNvPr id="20" name="ZoneTexte 19">
            <a:extLst>
              <a:ext uri="{FF2B5EF4-FFF2-40B4-BE49-F238E27FC236}">
                <a16:creationId xmlns:a16="http://schemas.microsoft.com/office/drawing/2014/main" id="{A49E7A24-EB61-40A3-848A-58A33E893C62}"/>
              </a:ext>
            </a:extLst>
          </p:cNvPr>
          <p:cNvSpPr txBox="1"/>
          <p:nvPr/>
        </p:nvSpPr>
        <p:spPr>
          <a:xfrm>
            <a:off x="9631681" y="6050628"/>
            <a:ext cx="2627664" cy="369332"/>
          </a:xfrm>
          <a:prstGeom prst="rect">
            <a:avLst/>
          </a:prstGeom>
          <a:noFill/>
        </p:spPr>
        <p:txBody>
          <a:bodyPr wrap="square" rtlCol="0">
            <a:spAutoFit/>
          </a:bodyPr>
          <a:lstStyle/>
          <a:p>
            <a:pPr algn="ctr"/>
            <a:r>
              <a:rPr lang="fr-FR" dirty="0"/>
              <a:t>Paris ne sera plus inondé !</a:t>
            </a:r>
          </a:p>
        </p:txBody>
      </p:sp>
      <p:pic>
        <p:nvPicPr>
          <p:cNvPr id="22" name="Image 21" descr="Une image contenant texte, carte&#10;&#10;Description générée automatiquement">
            <a:extLst>
              <a:ext uri="{FF2B5EF4-FFF2-40B4-BE49-F238E27FC236}">
                <a16:creationId xmlns:a16="http://schemas.microsoft.com/office/drawing/2014/main" id="{190185BA-8D57-4AB9-8B4E-1804179DBD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7750" y="3056163"/>
            <a:ext cx="3498850" cy="1708150"/>
          </a:xfrm>
          <a:prstGeom prst="rect">
            <a:avLst/>
          </a:prstGeom>
        </p:spPr>
      </p:pic>
      <p:cxnSp>
        <p:nvCxnSpPr>
          <p:cNvPr id="24" name="Connecteur droit 23">
            <a:extLst>
              <a:ext uri="{FF2B5EF4-FFF2-40B4-BE49-F238E27FC236}">
                <a16:creationId xmlns:a16="http://schemas.microsoft.com/office/drawing/2014/main" id="{3F26AB58-56E6-4EC4-8E9F-896770ADB125}"/>
              </a:ext>
            </a:extLst>
          </p:cNvPr>
          <p:cNvCxnSpPr/>
          <p:nvPr/>
        </p:nvCxnSpPr>
        <p:spPr>
          <a:xfrm flipV="1">
            <a:off x="8798560" y="3647440"/>
            <a:ext cx="3241040" cy="6223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9795345D-EB8D-4880-8D12-662CB429E2AC}"/>
              </a:ext>
            </a:extLst>
          </p:cNvPr>
          <p:cNvSpPr txBox="1"/>
          <p:nvPr/>
        </p:nvSpPr>
        <p:spPr>
          <a:xfrm>
            <a:off x="8817615" y="3335926"/>
            <a:ext cx="1860545" cy="276999"/>
          </a:xfrm>
          <a:prstGeom prst="rect">
            <a:avLst/>
          </a:prstGeom>
          <a:noFill/>
        </p:spPr>
        <p:txBody>
          <a:bodyPr wrap="square" rtlCol="0">
            <a:spAutoFit/>
          </a:bodyPr>
          <a:lstStyle/>
          <a:p>
            <a:r>
              <a:rPr lang="fr-FR" sz="1200" dirty="0">
                <a:solidFill>
                  <a:srgbClr val="FF0000"/>
                </a:solidFill>
              </a:rPr>
              <a:t>On triple en 9 ans !!!</a:t>
            </a:r>
          </a:p>
        </p:txBody>
      </p:sp>
    </p:spTree>
    <p:extLst>
      <p:ext uri="{BB962C8B-B14F-4D97-AF65-F5344CB8AC3E}">
        <p14:creationId xmlns:p14="http://schemas.microsoft.com/office/powerpoint/2010/main" val="249095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1500"/>
                            </p:stCondLst>
                            <p:childTnLst>
                              <p:par>
                                <p:cTn id="52" presetID="1"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par>
                          <p:cTn id="54" fill="hold">
                            <p:stCondLst>
                              <p:cond delay="1500"/>
                            </p:stCondLst>
                            <p:childTnLst>
                              <p:par>
                                <p:cTn id="55" presetID="1"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22" presetClass="entr" presetSubtype="8" fill="hold" nodeType="withEffect">
                                  <p:stCondLst>
                                    <p:cond delay="100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3000"/>
                                        <p:tgtEl>
                                          <p:spTgt spid="24"/>
                                        </p:tgtEl>
                                      </p:cBhvr>
                                    </p:animEffect>
                                  </p:childTnLst>
                                </p:cTn>
                              </p:par>
                            </p:childTnLst>
                          </p:cTn>
                        </p:par>
                        <p:par>
                          <p:cTn id="64" fill="hold">
                            <p:stCondLst>
                              <p:cond delay="4000"/>
                            </p:stCondLst>
                            <p:childTnLst>
                              <p:par>
                                <p:cTn id="65" presetID="1"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8" grpId="0" animBg="1"/>
      <p:bldP spid="11" grpId="0"/>
      <p:bldP spid="13" grpId="0"/>
      <p:bldP spid="15" grpId="0" animBg="1"/>
      <p:bldP spid="16" grpId="0" animBg="1"/>
      <p:bldP spid="17" grpId="0"/>
      <p:bldP spid="18" grpId="0"/>
      <p:bldP spid="19" grpId="0"/>
      <p:bldP spid="20"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C1C069D-FAEF-4CB8-8DB5-2EC7CB3516EA}"/>
              </a:ext>
            </a:extLst>
          </p:cNvPr>
          <p:cNvPicPr>
            <a:picLocks noChangeAspect="1"/>
          </p:cNvPicPr>
          <p:nvPr/>
        </p:nvPicPr>
        <p:blipFill>
          <a:blip r:embed="rId2"/>
          <a:stretch>
            <a:fillRect/>
          </a:stretch>
        </p:blipFill>
        <p:spPr>
          <a:xfrm>
            <a:off x="152400" y="195570"/>
            <a:ext cx="7023733" cy="4214240"/>
          </a:xfrm>
          <a:prstGeom prst="rect">
            <a:avLst/>
          </a:prstGeom>
        </p:spPr>
      </p:pic>
      <p:sp>
        <p:nvSpPr>
          <p:cNvPr id="4" name="ZoneTexte 3">
            <a:extLst>
              <a:ext uri="{FF2B5EF4-FFF2-40B4-BE49-F238E27FC236}">
                <a16:creationId xmlns:a16="http://schemas.microsoft.com/office/drawing/2014/main" id="{984D4A2C-15CB-4B03-A910-34C1A8089DB3}"/>
              </a:ext>
            </a:extLst>
          </p:cNvPr>
          <p:cNvSpPr txBox="1"/>
          <p:nvPr/>
        </p:nvSpPr>
        <p:spPr>
          <a:xfrm>
            <a:off x="1026545" y="114239"/>
            <a:ext cx="6728604" cy="523220"/>
          </a:xfrm>
          <a:prstGeom prst="rect">
            <a:avLst/>
          </a:prstGeom>
          <a:noFill/>
        </p:spPr>
        <p:txBody>
          <a:bodyPr wrap="square" rtlCol="0">
            <a:spAutoFit/>
          </a:bodyPr>
          <a:lstStyle/>
          <a:p>
            <a:r>
              <a:rPr lang="fr-FR" sz="2800" b="1" dirty="0"/>
              <a:t>C- Agriculture Systémique, AgroEcologie ?</a:t>
            </a:r>
          </a:p>
        </p:txBody>
      </p:sp>
      <p:sp>
        <p:nvSpPr>
          <p:cNvPr id="5" name="ZoneTexte 4">
            <a:extLst>
              <a:ext uri="{FF2B5EF4-FFF2-40B4-BE49-F238E27FC236}">
                <a16:creationId xmlns:a16="http://schemas.microsoft.com/office/drawing/2014/main" id="{062BE803-B88C-45FE-B347-6AC2DABAE5EE}"/>
              </a:ext>
            </a:extLst>
          </p:cNvPr>
          <p:cNvSpPr txBox="1"/>
          <p:nvPr/>
        </p:nvSpPr>
        <p:spPr>
          <a:xfrm>
            <a:off x="524370" y="3913438"/>
            <a:ext cx="7282462" cy="369332"/>
          </a:xfrm>
          <a:prstGeom prst="rect">
            <a:avLst/>
          </a:prstGeom>
          <a:noFill/>
        </p:spPr>
        <p:txBody>
          <a:bodyPr wrap="square" rtlCol="0">
            <a:spAutoFit/>
          </a:bodyPr>
          <a:lstStyle/>
          <a:p>
            <a:r>
              <a:rPr lang="fr-FR" dirty="0"/>
              <a:t>L’assolement BIO de la Ferme de la </a:t>
            </a:r>
            <a:r>
              <a:rPr lang="fr-FR" dirty="0" err="1"/>
              <a:t>Tremblaye</a:t>
            </a:r>
            <a:r>
              <a:rPr lang="fr-FR" dirty="0"/>
              <a:t> en 2020 : objectif 3% de MO !</a:t>
            </a:r>
          </a:p>
        </p:txBody>
      </p:sp>
      <p:sp>
        <p:nvSpPr>
          <p:cNvPr id="6" name="ZoneTexte 5">
            <a:extLst>
              <a:ext uri="{FF2B5EF4-FFF2-40B4-BE49-F238E27FC236}">
                <a16:creationId xmlns:a16="http://schemas.microsoft.com/office/drawing/2014/main" id="{1828ADB6-858A-4D3E-9B0C-8EE7D05A81F4}"/>
              </a:ext>
            </a:extLst>
          </p:cNvPr>
          <p:cNvSpPr txBox="1"/>
          <p:nvPr/>
        </p:nvSpPr>
        <p:spPr>
          <a:xfrm>
            <a:off x="9940704" y="-58935"/>
            <a:ext cx="2251296" cy="523220"/>
          </a:xfrm>
          <a:prstGeom prst="rect">
            <a:avLst/>
          </a:prstGeom>
          <a:noFill/>
        </p:spPr>
        <p:txBody>
          <a:bodyPr wrap="square" rtlCol="0">
            <a:spAutoFit/>
          </a:bodyPr>
          <a:lstStyle/>
          <a:p>
            <a:pPr algn="ctr"/>
            <a:r>
              <a:rPr lang="fr-FR" sz="1400" b="1" dirty="0"/>
              <a:t>Rotation parcelle                             Haut Rondeau 12,17 ha</a:t>
            </a:r>
          </a:p>
        </p:txBody>
      </p:sp>
      <p:sp>
        <p:nvSpPr>
          <p:cNvPr id="2" name="ZoneTexte 1">
            <a:extLst>
              <a:ext uri="{FF2B5EF4-FFF2-40B4-BE49-F238E27FC236}">
                <a16:creationId xmlns:a16="http://schemas.microsoft.com/office/drawing/2014/main" id="{3F99E5DC-5514-4469-B4F2-70E5348B6A4E}"/>
              </a:ext>
            </a:extLst>
          </p:cNvPr>
          <p:cNvSpPr txBox="1"/>
          <p:nvPr/>
        </p:nvSpPr>
        <p:spPr>
          <a:xfrm>
            <a:off x="7990863" y="95910"/>
            <a:ext cx="1176526" cy="646331"/>
          </a:xfrm>
          <a:prstGeom prst="rect">
            <a:avLst/>
          </a:prstGeom>
          <a:noFill/>
        </p:spPr>
        <p:txBody>
          <a:bodyPr wrap="square" rtlCol="0">
            <a:spAutoFit/>
          </a:bodyPr>
          <a:lstStyle/>
          <a:p>
            <a:pPr algn="ctr"/>
            <a:r>
              <a:rPr lang="fr-FR" dirty="0"/>
              <a:t>hiver2012 </a:t>
            </a:r>
          </a:p>
          <a:p>
            <a:pPr algn="ctr"/>
            <a:r>
              <a:rPr lang="fr-FR" dirty="0">
                <a:solidFill>
                  <a:srgbClr val="C00000"/>
                </a:solidFill>
              </a:rPr>
              <a:t>sol</a:t>
            </a:r>
          </a:p>
        </p:txBody>
      </p:sp>
      <p:sp>
        <p:nvSpPr>
          <p:cNvPr id="7" name="ZoneTexte 6">
            <a:extLst>
              <a:ext uri="{FF2B5EF4-FFF2-40B4-BE49-F238E27FC236}">
                <a16:creationId xmlns:a16="http://schemas.microsoft.com/office/drawing/2014/main" id="{942F0CC3-4F6E-48D0-91E8-F857A8643978}"/>
              </a:ext>
            </a:extLst>
          </p:cNvPr>
          <p:cNvSpPr txBox="1"/>
          <p:nvPr/>
        </p:nvSpPr>
        <p:spPr>
          <a:xfrm>
            <a:off x="11016509" y="453296"/>
            <a:ext cx="1016000" cy="646331"/>
          </a:xfrm>
          <a:prstGeom prst="rect">
            <a:avLst/>
          </a:prstGeom>
          <a:noFill/>
        </p:spPr>
        <p:txBody>
          <a:bodyPr wrap="square" rtlCol="0">
            <a:spAutoFit/>
          </a:bodyPr>
          <a:lstStyle/>
          <a:p>
            <a:pPr algn="ctr"/>
            <a:r>
              <a:rPr lang="fr-FR" dirty="0"/>
              <a:t>été 2012  </a:t>
            </a:r>
            <a:r>
              <a:rPr lang="fr-FR" dirty="0">
                <a:solidFill>
                  <a:srgbClr val="0070C0"/>
                </a:solidFill>
              </a:rPr>
              <a:t>animaux</a:t>
            </a:r>
          </a:p>
        </p:txBody>
      </p:sp>
      <p:pic>
        <p:nvPicPr>
          <p:cNvPr id="25" name="Image 24" descr="Une image contenant plante, fleur, herbe, champ&#10;&#10;Description générée automatiquement">
            <a:extLst>
              <a:ext uri="{FF2B5EF4-FFF2-40B4-BE49-F238E27FC236}">
                <a16:creationId xmlns:a16="http://schemas.microsoft.com/office/drawing/2014/main" id="{0EBF4475-687F-4053-94C9-11C71FAC1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630" y="-30253"/>
            <a:ext cx="853440" cy="641751"/>
          </a:xfrm>
          <a:prstGeom prst="rect">
            <a:avLst/>
          </a:prstGeom>
        </p:spPr>
      </p:pic>
      <p:pic>
        <p:nvPicPr>
          <p:cNvPr id="27" name="Image 26" descr="Une image contenant herbe, plante, extérieur, debout&#10;&#10;Description générée automatiquement">
            <a:extLst>
              <a:ext uri="{FF2B5EF4-FFF2-40B4-BE49-F238E27FC236}">
                <a16:creationId xmlns:a16="http://schemas.microsoft.com/office/drawing/2014/main" id="{0C04DA21-CD2B-480C-B958-17C3F8241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6239" y="412660"/>
            <a:ext cx="869494" cy="581689"/>
          </a:xfrm>
          <a:prstGeom prst="rect">
            <a:avLst/>
          </a:prstGeom>
        </p:spPr>
      </p:pic>
      <p:grpSp>
        <p:nvGrpSpPr>
          <p:cNvPr id="49" name="Groupe 48">
            <a:extLst>
              <a:ext uri="{FF2B5EF4-FFF2-40B4-BE49-F238E27FC236}">
                <a16:creationId xmlns:a16="http://schemas.microsoft.com/office/drawing/2014/main" id="{8B198345-4D0B-4B99-B0DB-6D1C26356F24}"/>
              </a:ext>
            </a:extLst>
          </p:cNvPr>
          <p:cNvGrpSpPr/>
          <p:nvPr/>
        </p:nvGrpSpPr>
        <p:grpSpPr>
          <a:xfrm>
            <a:off x="8026400" y="700779"/>
            <a:ext cx="4006109" cy="1095086"/>
            <a:chOff x="8026400" y="700779"/>
            <a:chExt cx="4006109" cy="1095086"/>
          </a:xfrm>
        </p:grpSpPr>
        <p:sp>
          <p:nvSpPr>
            <p:cNvPr id="8" name="ZoneTexte 7">
              <a:extLst>
                <a:ext uri="{FF2B5EF4-FFF2-40B4-BE49-F238E27FC236}">
                  <a16:creationId xmlns:a16="http://schemas.microsoft.com/office/drawing/2014/main" id="{2E76B009-C45D-4622-916D-49321AAD2CAB}"/>
                </a:ext>
              </a:extLst>
            </p:cNvPr>
            <p:cNvSpPr txBox="1"/>
            <p:nvPr/>
          </p:nvSpPr>
          <p:spPr>
            <a:xfrm>
              <a:off x="8026400" y="741609"/>
              <a:ext cx="1174033" cy="646331"/>
            </a:xfrm>
            <a:prstGeom prst="rect">
              <a:avLst/>
            </a:prstGeom>
            <a:noFill/>
          </p:spPr>
          <p:txBody>
            <a:bodyPr wrap="square" rtlCol="0">
              <a:spAutoFit/>
            </a:bodyPr>
            <a:lstStyle/>
            <a:p>
              <a:pPr algn="ctr"/>
              <a:r>
                <a:rPr lang="fr-FR" dirty="0"/>
                <a:t>hiver 2013 </a:t>
              </a:r>
              <a:r>
                <a:rPr lang="fr-FR" dirty="0">
                  <a:solidFill>
                    <a:srgbClr val="C00000"/>
                  </a:solidFill>
                </a:rPr>
                <a:t>sol</a:t>
              </a:r>
            </a:p>
          </p:txBody>
        </p:sp>
        <p:sp>
          <p:nvSpPr>
            <p:cNvPr id="9" name="ZoneTexte 8">
              <a:extLst>
                <a:ext uri="{FF2B5EF4-FFF2-40B4-BE49-F238E27FC236}">
                  <a16:creationId xmlns:a16="http://schemas.microsoft.com/office/drawing/2014/main" id="{765DF76F-0BFA-4AB1-838F-291D9023A854}"/>
                </a:ext>
              </a:extLst>
            </p:cNvPr>
            <p:cNvSpPr txBox="1"/>
            <p:nvPr/>
          </p:nvSpPr>
          <p:spPr>
            <a:xfrm>
              <a:off x="11016509" y="1149534"/>
              <a:ext cx="1016000" cy="646331"/>
            </a:xfrm>
            <a:prstGeom prst="rect">
              <a:avLst/>
            </a:prstGeom>
            <a:noFill/>
          </p:spPr>
          <p:txBody>
            <a:bodyPr wrap="square" rtlCol="0">
              <a:spAutoFit/>
            </a:bodyPr>
            <a:lstStyle/>
            <a:p>
              <a:pPr algn="ctr"/>
              <a:r>
                <a:rPr lang="fr-FR" dirty="0"/>
                <a:t>été 2013 </a:t>
              </a:r>
              <a:r>
                <a:rPr lang="fr-FR" dirty="0">
                  <a:solidFill>
                    <a:srgbClr val="0070C0"/>
                  </a:solidFill>
                </a:rPr>
                <a:t>animaux</a:t>
              </a:r>
            </a:p>
          </p:txBody>
        </p:sp>
        <p:pic>
          <p:nvPicPr>
            <p:cNvPr id="28" name="Image 27" descr="Une image contenant herbe, plante, extérieur, debout&#10;&#10;Description générée automatiquement">
              <a:extLst>
                <a:ext uri="{FF2B5EF4-FFF2-40B4-BE49-F238E27FC236}">
                  <a16:creationId xmlns:a16="http://schemas.microsoft.com/office/drawing/2014/main" id="{10B9312B-DBE4-42FD-8FC9-8151E2D27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9309" y="1185926"/>
              <a:ext cx="869494" cy="581689"/>
            </a:xfrm>
            <a:prstGeom prst="rect">
              <a:avLst/>
            </a:prstGeom>
          </p:spPr>
        </p:pic>
        <p:pic>
          <p:nvPicPr>
            <p:cNvPr id="32" name="Image 31" descr="Une image contenant plante, fleur, herbe, champ&#10;&#10;Description générée automatiquement">
              <a:extLst>
                <a:ext uri="{FF2B5EF4-FFF2-40B4-BE49-F238E27FC236}">
                  <a16:creationId xmlns:a16="http://schemas.microsoft.com/office/drawing/2014/main" id="{80374E55-7991-4CB1-A44C-6DE9B86E0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640" y="700779"/>
              <a:ext cx="853440" cy="641751"/>
            </a:xfrm>
            <a:prstGeom prst="rect">
              <a:avLst/>
            </a:prstGeom>
          </p:spPr>
        </p:pic>
      </p:grpSp>
      <p:grpSp>
        <p:nvGrpSpPr>
          <p:cNvPr id="52" name="Groupe 51">
            <a:extLst>
              <a:ext uri="{FF2B5EF4-FFF2-40B4-BE49-F238E27FC236}">
                <a16:creationId xmlns:a16="http://schemas.microsoft.com/office/drawing/2014/main" id="{0BE08F97-0DA2-42D1-BED6-5583634082FE}"/>
              </a:ext>
            </a:extLst>
          </p:cNvPr>
          <p:cNvGrpSpPr/>
          <p:nvPr/>
        </p:nvGrpSpPr>
        <p:grpSpPr>
          <a:xfrm>
            <a:off x="8046720" y="2978575"/>
            <a:ext cx="4145280" cy="964956"/>
            <a:chOff x="8046720" y="2978575"/>
            <a:chExt cx="4145280" cy="964956"/>
          </a:xfrm>
        </p:grpSpPr>
        <p:sp>
          <p:nvSpPr>
            <p:cNvPr id="14" name="ZoneTexte 13">
              <a:extLst>
                <a:ext uri="{FF2B5EF4-FFF2-40B4-BE49-F238E27FC236}">
                  <a16:creationId xmlns:a16="http://schemas.microsoft.com/office/drawing/2014/main" id="{4D87E179-DC93-49C7-AE95-FB98915FC3A9}"/>
                </a:ext>
              </a:extLst>
            </p:cNvPr>
            <p:cNvSpPr txBox="1"/>
            <p:nvPr/>
          </p:nvSpPr>
          <p:spPr>
            <a:xfrm>
              <a:off x="8046720" y="2978575"/>
              <a:ext cx="1229360" cy="646331"/>
            </a:xfrm>
            <a:prstGeom prst="rect">
              <a:avLst/>
            </a:prstGeom>
            <a:noFill/>
          </p:spPr>
          <p:txBody>
            <a:bodyPr wrap="square" rtlCol="0">
              <a:spAutoFit/>
            </a:bodyPr>
            <a:lstStyle/>
            <a:p>
              <a:pPr algn="ctr"/>
              <a:r>
                <a:rPr lang="fr-FR" dirty="0"/>
                <a:t>hiver 2016 </a:t>
              </a:r>
              <a:r>
                <a:rPr lang="fr-FR" dirty="0" err="1">
                  <a:solidFill>
                    <a:srgbClr val="0070C0"/>
                  </a:solidFill>
                </a:rPr>
                <a:t>ani</a:t>
              </a:r>
              <a:r>
                <a:rPr lang="fr-FR" sz="1200" dirty="0" err="1">
                  <a:solidFill>
                    <a:srgbClr val="0070C0"/>
                  </a:solidFill>
                </a:rPr>
                <a:t>x</a:t>
              </a:r>
              <a:r>
                <a:rPr lang="fr-FR" dirty="0"/>
                <a:t> + </a:t>
              </a:r>
              <a:r>
                <a:rPr lang="fr-FR" dirty="0">
                  <a:solidFill>
                    <a:srgbClr val="C00000"/>
                  </a:solidFill>
                </a:rPr>
                <a:t>sol</a:t>
              </a:r>
            </a:p>
          </p:txBody>
        </p:sp>
        <p:sp>
          <p:nvSpPr>
            <p:cNvPr id="15" name="ZoneTexte 14">
              <a:extLst>
                <a:ext uri="{FF2B5EF4-FFF2-40B4-BE49-F238E27FC236}">
                  <a16:creationId xmlns:a16="http://schemas.microsoft.com/office/drawing/2014/main" id="{D78BC6AE-AE12-4EFD-90A5-8ED2155E7B52}"/>
                </a:ext>
              </a:extLst>
            </p:cNvPr>
            <p:cNvSpPr txBox="1"/>
            <p:nvPr/>
          </p:nvSpPr>
          <p:spPr>
            <a:xfrm>
              <a:off x="10942320" y="3297200"/>
              <a:ext cx="1249680" cy="646331"/>
            </a:xfrm>
            <a:prstGeom prst="rect">
              <a:avLst/>
            </a:prstGeom>
            <a:noFill/>
          </p:spPr>
          <p:txBody>
            <a:bodyPr wrap="square" rtlCol="0">
              <a:spAutoFit/>
            </a:bodyPr>
            <a:lstStyle/>
            <a:p>
              <a:pPr algn="ctr"/>
              <a:r>
                <a:rPr lang="fr-FR" dirty="0"/>
                <a:t>été 2016 </a:t>
              </a:r>
              <a:r>
                <a:rPr lang="fr-FR" dirty="0" err="1">
                  <a:solidFill>
                    <a:srgbClr val="0070C0"/>
                  </a:solidFill>
                </a:rPr>
                <a:t>ani</a:t>
              </a:r>
              <a:r>
                <a:rPr lang="fr-FR" sz="1200" dirty="0" err="1">
                  <a:solidFill>
                    <a:srgbClr val="0070C0"/>
                  </a:solidFill>
                </a:rPr>
                <a:t>x</a:t>
              </a:r>
              <a:r>
                <a:rPr lang="fr-FR" dirty="0"/>
                <a:t> + </a:t>
              </a:r>
              <a:r>
                <a:rPr lang="fr-FR" dirty="0">
                  <a:solidFill>
                    <a:srgbClr val="C00000"/>
                  </a:solidFill>
                </a:rPr>
                <a:t>½ sol</a:t>
              </a:r>
            </a:p>
          </p:txBody>
        </p:sp>
        <p:pic>
          <p:nvPicPr>
            <p:cNvPr id="36" name="Image 35" descr="Une image contenant herbe, extérieur, vert, petit&#10;&#10;Description générée automatiquement">
              <a:extLst>
                <a:ext uri="{FF2B5EF4-FFF2-40B4-BE49-F238E27FC236}">
                  <a16:creationId xmlns:a16="http://schemas.microsoft.com/office/drawing/2014/main" id="{A202AAEF-624C-4F31-B564-25C5E85DA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1259" y="3021721"/>
              <a:ext cx="860394" cy="553278"/>
            </a:xfrm>
            <a:prstGeom prst="rect">
              <a:avLst/>
            </a:prstGeom>
          </p:spPr>
        </p:pic>
        <p:pic>
          <p:nvPicPr>
            <p:cNvPr id="37" name="Image 36" descr="Une image contenant herbe, extérieur, vert, petit&#10;&#10;Description générée automatiquement">
              <a:extLst>
                <a:ext uri="{FF2B5EF4-FFF2-40B4-BE49-F238E27FC236}">
                  <a16:creationId xmlns:a16="http://schemas.microsoft.com/office/drawing/2014/main" id="{C1DD7F4E-660D-4979-BEF6-583C5310D6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5339" y="3377321"/>
              <a:ext cx="860394" cy="553278"/>
            </a:xfrm>
            <a:prstGeom prst="rect">
              <a:avLst/>
            </a:prstGeom>
          </p:spPr>
        </p:pic>
      </p:grpSp>
      <p:grpSp>
        <p:nvGrpSpPr>
          <p:cNvPr id="51" name="Groupe 50">
            <a:extLst>
              <a:ext uri="{FF2B5EF4-FFF2-40B4-BE49-F238E27FC236}">
                <a16:creationId xmlns:a16="http://schemas.microsoft.com/office/drawing/2014/main" id="{491EFFC7-7463-4740-8CD7-BE39CE117DA5}"/>
              </a:ext>
            </a:extLst>
          </p:cNvPr>
          <p:cNvGrpSpPr/>
          <p:nvPr/>
        </p:nvGrpSpPr>
        <p:grpSpPr>
          <a:xfrm>
            <a:off x="8036560" y="2211010"/>
            <a:ext cx="4155440" cy="996509"/>
            <a:chOff x="8036560" y="2211010"/>
            <a:chExt cx="4155440" cy="996509"/>
          </a:xfrm>
        </p:grpSpPr>
        <p:sp>
          <p:nvSpPr>
            <p:cNvPr id="12" name="ZoneTexte 11">
              <a:extLst>
                <a:ext uri="{FF2B5EF4-FFF2-40B4-BE49-F238E27FC236}">
                  <a16:creationId xmlns:a16="http://schemas.microsoft.com/office/drawing/2014/main" id="{366B425B-763A-4588-9FAB-07A4E5C1FA4F}"/>
                </a:ext>
              </a:extLst>
            </p:cNvPr>
            <p:cNvSpPr txBox="1"/>
            <p:nvPr/>
          </p:nvSpPr>
          <p:spPr>
            <a:xfrm>
              <a:off x="8036560" y="2211010"/>
              <a:ext cx="1239520" cy="646331"/>
            </a:xfrm>
            <a:prstGeom prst="rect">
              <a:avLst/>
            </a:prstGeom>
            <a:noFill/>
          </p:spPr>
          <p:txBody>
            <a:bodyPr wrap="square" rtlCol="0">
              <a:spAutoFit/>
            </a:bodyPr>
            <a:lstStyle/>
            <a:p>
              <a:pPr algn="ctr"/>
              <a:r>
                <a:rPr lang="fr-FR" dirty="0"/>
                <a:t>hiver 2015 </a:t>
              </a:r>
              <a:r>
                <a:rPr lang="fr-FR" dirty="0" err="1">
                  <a:solidFill>
                    <a:srgbClr val="0070C0"/>
                  </a:solidFill>
                </a:rPr>
                <a:t>ani</a:t>
              </a:r>
              <a:r>
                <a:rPr lang="fr-FR" sz="1200" dirty="0" err="1">
                  <a:solidFill>
                    <a:srgbClr val="0070C0"/>
                  </a:solidFill>
                </a:rPr>
                <a:t>x</a:t>
              </a:r>
              <a:r>
                <a:rPr lang="fr-FR" dirty="0"/>
                <a:t> + </a:t>
              </a:r>
              <a:r>
                <a:rPr lang="fr-FR" dirty="0">
                  <a:solidFill>
                    <a:srgbClr val="C00000"/>
                  </a:solidFill>
                </a:rPr>
                <a:t>sol</a:t>
              </a:r>
            </a:p>
          </p:txBody>
        </p:sp>
        <p:sp>
          <p:nvSpPr>
            <p:cNvPr id="13" name="ZoneTexte 12">
              <a:extLst>
                <a:ext uri="{FF2B5EF4-FFF2-40B4-BE49-F238E27FC236}">
                  <a16:creationId xmlns:a16="http://schemas.microsoft.com/office/drawing/2014/main" id="{30403BCC-91C9-4E10-8828-DB015FB795A6}"/>
                </a:ext>
              </a:extLst>
            </p:cNvPr>
            <p:cNvSpPr txBox="1"/>
            <p:nvPr/>
          </p:nvSpPr>
          <p:spPr>
            <a:xfrm>
              <a:off x="10871200" y="2561188"/>
              <a:ext cx="1320800" cy="646331"/>
            </a:xfrm>
            <a:prstGeom prst="rect">
              <a:avLst/>
            </a:prstGeom>
            <a:noFill/>
          </p:spPr>
          <p:txBody>
            <a:bodyPr wrap="square" rtlCol="0">
              <a:spAutoFit/>
            </a:bodyPr>
            <a:lstStyle/>
            <a:p>
              <a:pPr algn="ctr"/>
              <a:r>
                <a:rPr lang="fr-FR" dirty="0"/>
                <a:t>été 2015 </a:t>
              </a:r>
              <a:r>
                <a:rPr lang="fr-FR" dirty="0" err="1">
                  <a:solidFill>
                    <a:srgbClr val="0070C0"/>
                  </a:solidFill>
                </a:rPr>
                <a:t>ani</a:t>
              </a:r>
              <a:r>
                <a:rPr lang="fr-FR" sz="1200" dirty="0" err="1">
                  <a:solidFill>
                    <a:srgbClr val="0070C0"/>
                  </a:solidFill>
                </a:rPr>
                <a:t>x</a:t>
              </a:r>
              <a:r>
                <a:rPr lang="fr-FR" dirty="0"/>
                <a:t> + </a:t>
              </a:r>
              <a:r>
                <a:rPr lang="fr-FR" dirty="0">
                  <a:solidFill>
                    <a:srgbClr val="C00000"/>
                  </a:solidFill>
                </a:rPr>
                <a:t>½ sol</a:t>
              </a:r>
            </a:p>
          </p:txBody>
        </p:sp>
        <p:pic>
          <p:nvPicPr>
            <p:cNvPr id="35" name="Image 34" descr="Une image contenant herbe, extérieur, vert, petit&#10;&#10;Description générée automatiquement">
              <a:extLst>
                <a:ext uri="{FF2B5EF4-FFF2-40B4-BE49-F238E27FC236}">
                  <a16:creationId xmlns:a16="http://schemas.microsoft.com/office/drawing/2014/main" id="{606979CD-1BAA-4A66-9DE0-15636FAFE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1259" y="2248798"/>
              <a:ext cx="860394" cy="553278"/>
            </a:xfrm>
            <a:prstGeom prst="rect">
              <a:avLst/>
            </a:prstGeom>
          </p:spPr>
        </p:pic>
        <p:pic>
          <p:nvPicPr>
            <p:cNvPr id="38" name="Image 37" descr="Une image contenant herbe, extérieur, vert, petit&#10;&#10;Description générée automatiquement">
              <a:extLst>
                <a:ext uri="{FF2B5EF4-FFF2-40B4-BE49-F238E27FC236}">
                  <a16:creationId xmlns:a16="http://schemas.microsoft.com/office/drawing/2014/main" id="{FE586F50-91F7-439F-BE95-9DED53ABB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5499" y="2645801"/>
              <a:ext cx="860394" cy="553278"/>
            </a:xfrm>
            <a:prstGeom prst="rect">
              <a:avLst/>
            </a:prstGeom>
          </p:spPr>
        </p:pic>
      </p:grpSp>
      <p:grpSp>
        <p:nvGrpSpPr>
          <p:cNvPr id="50" name="Groupe 49">
            <a:extLst>
              <a:ext uri="{FF2B5EF4-FFF2-40B4-BE49-F238E27FC236}">
                <a16:creationId xmlns:a16="http://schemas.microsoft.com/office/drawing/2014/main" id="{3F620F23-CE9B-48C2-A681-6A083FA7B04E}"/>
              </a:ext>
            </a:extLst>
          </p:cNvPr>
          <p:cNvGrpSpPr/>
          <p:nvPr/>
        </p:nvGrpSpPr>
        <p:grpSpPr>
          <a:xfrm>
            <a:off x="8036560" y="1458274"/>
            <a:ext cx="4155440" cy="1098193"/>
            <a:chOff x="8036560" y="1459933"/>
            <a:chExt cx="4155440" cy="1098193"/>
          </a:xfrm>
        </p:grpSpPr>
        <p:sp>
          <p:nvSpPr>
            <p:cNvPr id="10" name="ZoneTexte 9">
              <a:extLst>
                <a:ext uri="{FF2B5EF4-FFF2-40B4-BE49-F238E27FC236}">
                  <a16:creationId xmlns:a16="http://schemas.microsoft.com/office/drawing/2014/main" id="{6E7A1177-91A2-401F-8AF8-001E50A9603C}"/>
                </a:ext>
              </a:extLst>
            </p:cNvPr>
            <p:cNvSpPr txBox="1"/>
            <p:nvPr/>
          </p:nvSpPr>
          <p:spPr>
            <a:xfrm>
              <a:off x="8036560" y="1459933"/>
              <a:ext cx="1239520" cy="646331"/>
            </a:xfrm>
            <a:prstGeom prst="rect">
              <a:avLst/>
            </a:prstGeom>
            <a:noFill/>
          </p:spPr>
          <p:txBody>
            <a:bodyPr wrap="square" rtlCol="0">
              <a:spAutoFit/>
            </a:bodyPr>
            <a:lstStyle/>
            <a:p>
              <a:pPr algn="ctr"/>
              <a:r>
                <a:rPr lang="fr-FR" dirty="0"/>
                <a:t>hiver 2014 </a:t>
              </a:r>
              <a:r>
                <a:rPr lang="fr-FR" dirty="0" err="1">
                  <a:solidFill>
                    <a:srgbClr val="0070C0"/>
                  </a:solidFill>
                </a:rPr>
                <a:t>ani</a:t>
              </a:r>
              <a:r>
                <a:rPr lang="fr-FR" sz="1200" dirty="0" err="1">
                  <a:solidFill>
                    <a:srgbClr val="0070C0"/>
                  </a:solidFill>
                </a:rPr>
                <a:t>x</a:t>
              </a:r>
              <a:r>
                <a:rPr lang="fr-FR" dirty="0"/>
                <a:t> + </a:t>
              </a:r>
              <a:r>
                <a:rPr lang="fr-FR" dirty="0">
                  <a:solidFill>
                    <a:srgbClr val="C00000"/>
                  </a:solidFill>
                </a:rPr>
                <a:t>½ sol</a:t>
              </a:r>
            </a:p>
          </p:txBody>
        </p:sp>
        <p:sp>
          <p:nvSpPr>
            <p:cNvPr id="11" name="ZoneTexte 10">
              <a:extLst>
                <a:ext uri="{FF2B5EF4-FFF2-40B4-BE49-F238E27FC236}">
                  <a16:creationId xmlns:a16="http://schemas.microsoft.com/office/drawing/2014/main" id="{EE61CD1A-26AC-4444-BA0F-B72636EFAD1E}"/>
                </a:ext>
              </a:extLst>
            </p:cNvPr>
            <p:cNvSpPr txBox="1"/>
            <p:nvPr/>
          </p:nvSpPr>
          <p:spPr>
            <a:xfrm>
              <a:off x="10871200" y="1911795"/>
              <a:ext cx="1320800" cy="646331"/>
            </a:xfrm>
            <a:prstGeom prst="rect">
              <a:avLst/>
            </a:prstGeom>
            <a:noFill/>
          </p:spPr>
          <p:txBody>
            <a:bodyPr wrap="square" rtlCol="0">
              <a:spAutoFit/>
            </a:bodyPr>
            <a:lstStyle/>
            <a:p>
              <a:pPr algn="ctr"/>
              <a:r>
                <a:rPr lang="fr-FR" dirty="0"/>
                <a:t>été 2014 </a:t>
              </a:r>
              <a:r>
                <a:rPr lang="fr-FR" dirty="0" err="1">
                  <a:solidFill>
                    <a:srgbClr val="0070C0"/>
                  </a:solidFill>
                </a:rPr>
                <a:t>ani</a:t>
              </a:r>
              <a:r>
                <a:rPr lang="fr-FR" sz="1200" dirty="0" err="1">
                  <a:solidFill>
                    <a:srgbClr val="0070C0"/>
                  </a:solidFill>
                </a:rPr>
                <a:t>x</a:t>
              </a:r>
              <a:r>
                <a:rPr lang="fr-FR" dirty="0"/>
                <a:t> + </a:t>
              </a:r>
              <a:r>
                <a:rPr lang="fr-FR" dirty="0">
                  <a:solidFill>
                    <a:srgbClr val="C00000"/>
                  </a:solidFill>
                </a:rPr>
                <a:t>½</a:t>
              </a:r>
              <a:r>
                <a:rPr lang="fr-FR" dirty="0"/>
                <a:t> </a:t>
              </a:r>
              <a:r>
                <a:rPr lang="fr-FR" dirty="0">
                  <a:solidFill>
                    <a:srgbClr val="C00000"/>
                  </a:solidFill>
                </a:rPr>
                <a:t>sol</a:t>
              </a:r>
            </a:p>
          </p:txBody>
        </p:sp>
        <p:pic>
          <p:nvPicPr>
            <p:cNvPr id="34" name="Image 33" descr="Une image contenant herbe, extérieur, vert, petit&#10;&#10;Description générée automatiquement">
              <a:extLst>
                <a:ext uri="{FF2B5EF4-FFF2-40B4-BE49-F238E27FC236}">
                  <a16:creationId xmlns:a16="http://schemas.microsoft.com/office/drawing/2014/main" id="{13E19911-D0EE-4161-B161-6200217C5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0939" y="1507881"/>
              <a:ext cx="860394" cy="553278"/>
            </a:xfrm>
            <a:prstGeom prst="rect">
              <a:avLst/>
            </a:prstGeom>
          </p:spPr>
        </p:pic>
        <p:pic>
          <p:nvPicPr>
            <p:cNvPr id="39" name="Image 38" descr="Une image contenant herbe, extérieur, vert, petit&#10;&#10;Description générée automatiquement">
              <a:extLst>
                <a:ext uri="{FF2B5EF4-FFF2-40B4-BE49-F238E27FC236}">
                  <a16:creationId xmlns:a16="http://schemas.microsoft.com/office/drawing/2014/main" id="{330B1074-5E37-406C-A93B-CBF45B9451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5499" y="1965081"/>
              <a:ext cx="860394" cy="553278"/>
            </a:xfrm>
            <a:prstGeom prst="rect">
              <a:avLst/>
            </a:prstGeom>
          </p:spPr>
        </p:pic>
      </p:grpSp>
      <p:grpSp>
        <p:nvGrpSpPr>
          <p:cNvPr id="53" name="Groupe 52">
            <a:extLst>
              <a:ext uri="{FF2B5EF4-FFF2-40B4-BE49-F238E27FC236}">
                <a16:creationId xmlns:a16="http://schemas.microsoft.com/office/drawing/2014/main" id="{C604FEEF-921E-480F-9EE9-4BE6CF9E89A4}"/>
              </a:ext>
            </a:extLst>
          </p:cNvPr>
          <p:cNvGrpSpPr/>
          <p:nvPr/>
        </p:nvGrpSpPr>
        <p:grpSpPr>
          <a:xfrm>
            <a:off x="8026400" y="3694509"/>
            <a:ext cx="4013200" cy="997568"/>
            <a:chOff x="8026400" y="3694509"/>
            <a:chExt cx="4013200" cy="997568"/>
          </a:xfrm>
        </p:grpSpPr>
        <p:sp>
          <p:nvSpPr>
            <p:cNvPr id="16" name="ZoneTexte 15">
              <a:extLst>
                <a:ext uri="{FF2B5EF4-FFF2-40B4-BE49-F238E27FC236}">
                  <a16:creationId xmlns:a16="http://schemas.microsoft.com/office/drawing/2014/main" id="{C6874C2A-37DC-440A-8EF5-3B9E0655C0C8}"/>
                </a:ext>
              </a:extLst>
            </p:cNvPr>
            <p:cNvSpPr txBox="1"/>
            <p:nvPr/>
          </p:nvSpPr>
          <p:spPr>
            <a:xfrm>
              <a:off x="8026400" y="3705293"/>
              <a:ext cx="1229360" cy="646331"/>
            </a:xfrm>
            <a:prstGeom prst="rect">
              <a:avLst/>
            </a:prstGeom>
            <a:noFill/>
          </p:spPr>
          <p:txBody>
            <a:bodyPr wrap="square" rtlCol="0">
              <a:spAutoFit/>
            </a:bodyPr>
            <a:lstStyle/>
            <a:p>
              <a:pPr algn="ctr"/>
              <a:r>
                <a:rPr lang="fr-FR" dirty="0"/>
                <a:t>hiver 2017</a:t>
              </a:r>
            </a:p>
            <a:p>
              <a:pPr algn="ctr"/>
              <a:r>
                <a:rPr lang="fr-FR" dirty="0">
                  <a:solidFill>
                    <a:srgbClr val="0070C0"/>
                  </a:solidFill>
                </a:rPr>
                <a:t>animaux</a:t>
              </a:r>
            </a:p>
          </p:txBody>
        </p:sp>
        <p:sp>
          <p:nvSpPr>
            <p:cNvPr id="17" name="ZoneTexte 16">
              <a:extLst>
                <a:ext uri="{FF2B5EF4-FFF2-40B4-BE49-F238E27FC236}">
                  <a16:creationId xmlns:a16="http://schemas.microsoft.com/office/drawing/2014/main" id="{836E2BE1-2890-4FF9-86BE-B6BA57C97187}"/>
                </a:ext>
              </a:extLst>
            </p:cNvPr>
            <p:cNvSpPr txBox="1"/>
            <p:nvPr/>
          </p:nvSpPr>
          <p:spPr>
            <a:xfrm>
              <a:off x="11023600" y="4045746"/>
              <a:ext cx="1016000" cy="646331"/>
            </a:xfrm>
            <a:prstGeom prst="rect">
              <a:avLst/>
            </a:prstGeom>
            <a:noFill/>
          </p:spPr>
          <p:txBody>
            <a:bodyPr wrap="square" rtlCol="0">
              <a:spAutoFit/>
            </a:bodyPr>
            <a:lstStyle/>
            <a:p>
              <a:pPr algn="ctr"/>
              <a:r>
                <a:rPr lang="fr-FR" dirty="0"/>
                <a:t>été 2017</a:t>
              </a:r>
            </a:p>
            <a:p>
              <a:pPr algn="ctr"/>
              <a:r>
                <a:rPr lang="fr-FR" dirty="0">
                  <a:solidFill>
                    <a:srgbClr val="0070C0"/>
                  </a:solidFill>
                </a:rPr>
                <a:t>animaux</a:t>
              </a:r>
            </a:p>
          </p:txBody>
        </p:sp>
        <p:pic>
          <p:nvPicPr>
            <p:cNvPr id="30" name="Image 29" descr="Une image contenant herbe, plante, extérieur, debout&#10;&#10;Description générée automatiquement">
              <a:extLst>
                <a:ext uri="{FF2B5EF4-FFF2-40B4-BE49-F238E27FC236}">
                  <a16:creationId xmlns:a16="http://schemas.microsoft.com/office/drawing/2014/main" id="{22BDB332-26F8-4DA9-B3CF-5D22517F1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2221" y="4092587"/>
              <a:ext cx="843391" cy="564226"/>
            </a:xfrm>
            <a:prstGeom prst="rect">
              <a:avLst/>
            </a:prstGeom>
          </p:spPr>
        </p:pic>
        <p:pic>
          <p:nvPicPr>
            <p:cNvPr id="41" name="Image 40" descr="Une image contenant extérieur, herbe, plante, vert&#10;&#10;Description générée automatiquement">
              <a:extLst>
                <a:ext uri="{FF2B5EF4-FFF2-40B4-BE49-F238E27FC236}">
                  <a16:creationId xmlns:a16="http://schemas.microsoft.com/office/drawing/2014/main" id="{BB611F14-E6E7-4937-895F-8D5E3E276D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0273" y="3694509"/>
              <a:ext cx="872668" cy="641751"/>
            </a:xfrm>
            <a:prstGeom prst="rect">
              <a:avLst/>
            </a:prstGeom>
          </p:spPr>
        </p:pic>
      </p:grpSp>
      <p:grpSp>
        <p:nvGrpSpPr>
          <p:cNvPr id="54" name="Groupe 53">
            <a:extLst>
              <a:ext uri="{FF2B5EF4-FFF2-40B4-BE49-F238E27FC236}">
                <a16:creationId xmlns:a16="http://schemas.microsoft.com/office/drawing/2014/main" id="{0A9165BA-F601-44A1-979B-8D57B9472197}"/>
              </a:ext>
            </a:extLst>
          </p:cNvPr>
          <p:cNvGrpSpPr/>
          <p:nvPr/>
        </p:nvGrpSpPr>
        <p:grpSpPr>
          <a:xfrm>
            <a:off x="8036560" y="4428220"/>
            <a:ext cx="4155440" cy="994181"/>
            <a:chOff x="8036560" y="4429065"/>
            <a:chExt cx="4155440" cy="994181"/>
          </a:xfrm>
        </p:grpSpPr>
        <p:sp>
          <p:nvSpPr>
            <p:cNvPr id="18" name="ZoneTexte 17">
              <a:extLst>
                <a:ext uri="{FF2B5EF4-FFF2-40B4-BE49-F238E27FC236}">
                  <a16:creationId xmlns:a16="http://schemas.microsoft.com/office/drawing/2014/main" id="{6A25EBB4-B943-463B-BF49-7DE89DB335D2}"/>
                </a:ext>
              </a:extLst>
            </p:cNvPr>
            <p:cNvSpPr txBox="1"/>
            <p:nvPr/>
          </p:nvSpPr>
          <p:spPr>
            <a:xfrm>
              <a:off x="8036560" y="4429689"/>
              <a:ext cx="1300480" cy="646331"/>
            </a:xfrm>
            <a:prstGeom prst="rect">
              <a:avLst/>
            </a:prstGeom>
            <a:noFill/>
          </p:spPr>
          <p:txBody>
            <a:bodyPr wrap="square" rtlCol="0">
              <a:spAutoFit/>
            </a:bodyPr>
            <a:lstStyle/>
            <a:p>
              <a:pPr algn="ctr"/>
              <a:r>
                <a:rPr lang="fr-FR" dirty="0"/>
                <a:t>hiver 2018</a:t>
              </a:r>
            </a:p>
            <a:p>
              <a:pPr algn="ctr"/>
              <a:r>
                <a:rPr lang="fr-FR" dirty="0">
                  <a:solidFill>
                    <a:srgbClr val="0070C0"/>
                  </a:solidFill>
                </a:rPr>
                <a:t>animaux</a:t>
              </a:r>
            </a:p>
          </p:txBody>
        </p:sp>
        <p:sp>
          <p:nvSpPr>
            <p:cNvPr id="19" name="ZoneTexte 18">
              <a:extLst>
                <a:ext uri="{FF2B5EF4-FFF2-40B4-BE49-F238E27FC236}">
                  <a16:creationId xmlns:a16="http://schemas.microsoft.com/office/drawing/2014/main" id="{05F76C80-973A-48D5-9C41-A0AEC6ACAD48}"/>
                </a:ext>
              </a:extLst>
            </p:cNvPr>
            <p:cNvSpPr txBox="1"/>
            <p:nvPr/>
          </p:nvSpPr>
          <p:spPr>
            <a:xfrm>
              <a:off x="10942320" y="4776915"/>
              <a:ext cx="1249680" cy="646331"/>
            </a:xfrm>
            <a:prstGeom prst="rect">
              <a:avLst/>
            </a:prstGeom>
            <a:noFill/>
          </p:spPr>
          <p:txBody>
            <a:bodyPr wrap="square" rtlCol="0">
              <a:spAutoFit/>
            </a:bodyPr>
            <a:lstStyle/>
            <a:p>
              <a:pPr algn="ctr"/>
              <a:r>
                <a:rPr lang="fr-FR" dirty="0"/>
                <a:t>été 2018 </a:t>
              </a:r>
              <a:r>
                <a:rPr lang="fr-FR" dirty="0" err="1">
                  <a:solidFill>
                    <a:srgbClr val="0070C0"/>
                  </a:solidFill>
                </a:rPr>
                <a:t>ani</a:t>
              </a:r>
              <a:r>
                <a:rPr lang="fr-FR" sz="1200" dirty="0" err="1">
                  <a:solidFill>
                    <a:srgbClr val="0070C0"/>
                  </a:solidFill>
                </a:rPr>
                <a:t>x</a:t>
              </a:r>
              <a:r>
                <a:rPr lang="fr-FR" dirty="0"/>
                <a:t> + </a:t>
              </a:r>
              <a:r>
                <a:rPr lang="fr-FR" dirty="0">
                  <a:solidFill>
                    <a:srgbClr val="C00000"/>
                  </a:solidFill>
                </a:rPr>
                <a:t>½ sol</a:t>
              </a:r>
            </a:p>
          </p:txBody>
        </p:sp>
        <p:pic>
          <p:nvPicPr>
            <p:cNvPr id="29" name="Image 28" descr="Une image contenant herbe, plante, extérieur, debout&#10;&#10;Description générée automatiquement">
              <a:extLst>
                <a:ext uri="{FF2B5EF4-FFF2-40B4-BE49-F238E27FC236}">
                  <a16:creationId xmlns:a16="http://schemas.microsoft.com/office/drawing/2014/main" id="{AA39677C-96EF-4DA5-B418-633C30C4B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4903" y="4832483"/>
              <a:ext cx="831801" cy="556473"/>
            </a:xfrm>
            <a:prstGeom prst="rect">
              <a:avLst/>
            </a:prstGeom>
          </p:spPr>
        </p:pic>
        <p:pic>
          <p:nvPicPr>
            <p:cNvPr id="42" name="Image 41" descr="Une image contenant extérieur, herbe, plante, vert&#10;&#10;Description générée automatiquement">
              <a:extLst>
                <a:ext uri="{FF2B5EF4-FFF2-40B4-BE49-F238E27FC236}">
                  <a16:creationId xmlns:a16="http://schemas.microsoft.com/office/drawing/2014/main" id="{D21B6310-43DD-4185-ACE7-94CEE75354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0753" y="4429065"/>
              <a:ext cx="872668" cy="641751"/>
            </a:xfrm>
            <a:prstGeom prst="rect">
              <a:avLst/>
            </a:prstGeom>
          </p:spPr>
        </p:pic>
      </p:grpSp>
      <p:grpSp>
        <p:nvGrpSpPr>
          <p:cNvPr id="55" name="Groupe 54">
            <a:extLst>
              <a:ext uri="{FF2B5EF4-FFF2-40B4-BE49-F238E27FC236}">
                <a16:creationId xmlns:a16="http://schemas.microsoft.com/office/drawing/2014/main" id="{409FFDC3-B959-41DA-B929-19AA60C43682}"/>
              </a:ext>
            </a:extLst>
          </p:cNvPr>
          <p:cNvGrpSpPr/>
          <p:nvPr/>
        </p:nvGrpSpPr>
        <p:grpSpPr>
          <a:xfrm>
            <a:off x="8036560" y="5218554"/>
            <a:ext cx="4003040" cy="908677"/>
            <a:chOff x="8036560" y="5218554"/>
            <a:chExt cx="4003040" cy="908677"/>
          </a:xfrm>
        </p:grpSpPr>
        <p:sp>
          <p:nvSpPr>
            <p:cNvPr id="20" name="ZoneTexte 19">
              <a:extLst>
                <a:ext uri="{FF2B5EF4-FFF2-40B4-BE49-F238E27FC236}">
                  <a16:creationId xmlns:a16="http://schemas.microsoft.com/office/drawing/2014/main" id="{A96FBE35-4A9B-4186-BA9A-4A58F20D048C}"/>
                </a:ext>
              </a:extLst>
            </p:cNvPr>
            <p:cNvSpPr txBox="1"/>
            <p:nvPr/>
          </p:nvSpPr>
          <p:spPr>
            <a:xfrm>
              <a:off x="8036560" y="5225114"/>
              <a:ext cx="1239520" cy="646331"/>
            </a:xfrm>
            <a:prstGeom prst="rect">
              <a:avLst/>
            </a:prstGeom>
            <a:noFill/>
          </p:spPr>
          <p:txBody>
            <a:bodyPr wrap="square" rtlCol="0">
              <a:spAutoFit/>
            </a:bodyPr>
            <a:lstStyle/>
            <a:p>
              <a:pPr algn="ctr"/>
              <a:r>
                <a:rPr lang="fr-FR" dirty="0"/>
                <a:t>hiver 2019</a:t>
              </a:r>
            </a:p>
            <a:p>
              <a:pPr algn="ctr"/>
              <a:r>
                <a:rPr lang="fr-FR" dirty="0">
                  <a:solidFill>
                    <a:srgbClr val="C00000"/>
                  </a:solidFill>
                </a:rPr>
                <a:t>sol</a:t>
              </a:r>
            </a:p>
          </p:txBody>
        </p:sp>
        <p:sp>
          <p:nvSpPr>
            <p:cNvPr id="21" name="ZoneTexte 20">
              <a:extLst>
                <a:ext uri="{FF2B5EF4-FFF2-40B4-BE49-F238E27FC236}">
                  <a16:creationId xmlns:a16="http://schemas.microsoft.com/office/drawing/2014/main" id="{C6DDD806-0364-4933-943F-9B69FE5AA5D3}"/>
                </a:ext>
              </a:extLst>
            </p:cNvPr>
            <p:cNvSpPr txBox="1"/>
            <p:nvPr/>
          </p:nvSpPr>
          <p:spPr>
            <a:xfrm>
              <a:off x="11013440" y="5480900"/>
              <a:ext cx="1026160" cy="646331"/>
            </a:xfrm>
            <a:prstGeom prst="rect">
              <a:avLst/>
            </a:prstGeom>
            <a:noFill/>
          </p:spPr>
          <p:txBody>
            <a:bodyPr wrap="square" rtlCol="0">
              <a:spAutoFit/>
            </a:bodyPr>
            <a:lstStyle/>
            <a:p>
              <a:pPr algn="ctr"/>
              <a:r>
                <a:rPr lang="fr-FR" dirty="0"/>
                <a:t>été 2019</a:t>
              </a:r>
            </a:p>
            <a:p>
              <a:pPr algn="ctr"/>
              <a:r>
                <a:rPr lang="fr-FR" dirty="0">
                  <a:solidFill>
                    <a:srgbClr val="0070C0"/>
                  </a:solidFill>
                </a:rPr>
                <a:t>animaux</a:t>
              </a:r>
            </a:p>
          </p:txBody>
        </p:sp>
        <p:pic>
          <p:nvPicPr>
            <p:cNvPr id="31" name="Image 30" descr="Une image contenant herbe, plante, extérieur, debout&#10;&#10;Description générée automatiquement">
              <a:extLst>
                <a:ext uri="{FF2B5EF4-FFF2-40B4-BE49-F238E27FC236}">
                  <a16:creationId xmlns:a16="http://schemas.microsoft.com/office/drawing/2014/main" id="{6958108E-663F-42A5-B6F3-2D6855484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9872" y="5533520"/>
              <a:ext cx="845862" cy="565879"/>
            </a:xfrm>
            <a:prstGeom prst="rect">
              <a:avLst/>
            </a:prstGeom>
          </p:spPr>
        </p:pic>
        <p:pic>
          <p:nvPicPr>
            <p:cNvPr id="46" name="Image 45" descr="Une image contenant extérieur, vert, arbre, assis&#10;&#10;Description générée automatiquement">
              <a:extLst>
                <a:ext uri="{FF2B5EF4-FFF2-40B4-BE49-F238E27FC236}">
                  <a16:creationId xmlns:a16="http://schemas.microsoft.com/office/drawing/2014/main" id="{340E15AC-F265-4F4B-A895-D1D5B5F18A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0754" y="5218554"/>
              <a:ext cx="850900" cy="565337"/>
            </a:xfrm>
            <a:prstGeom prst="rect">
              <a:avLst/>
            </a:prstGeom>
          </p:spPr>
        </p:pic>
      </p:grpSp>
      <p:grpSp>
        <p:nvGrpSpPr>
          <p:cNvPr id="56" name="Groupe 55">
            <a:extLst>
              <a:ext uri="{FF2B5EF4-FFF2-40B4-BE49-F238E27FC236}">
                <a16:creationId xmlns:a16="http://schemas.microsoft.com/office/drawing/2014/main" id="{66AF8174-A025-4E74-B77C-15B804634C70}"/>
              </a:ext>
            </a:extLst>
          </p:cNvPr>
          <p:cNvGrpSpPr/>
          <p:nvPr/>
        </p:nvGrpSpPr>
        <p:grpSpPr>
          <a:xfrm>
            <a:off x="8036560" y="5912425"/>
            <a:ext cx="4003040" cy="887095"/>
            <a:chOff x="8036560" y="5912425"/>
            <a:chExt cx="4003040" cy="887095"/>
          </a:xfrm>
        </p:grpSpPr>
        <p:sp>
          <p:nvSpPr>
            <p:cNvPr id="22" name="ZoneTexte 21">
              <a:extLst>
                <a:ext uri="{FF2B5EF4-FFF2-40B4-BE49-F238E27FC236}">
                  <a16:creationId xmlns:a16="http://schemas.microsoft.com/office/drawing/2014/main" id="{B9532081-64A6-4549-8976-1984E8F219F8}"/>
                </a:ext>
              </a:extLst>
            </p:cNvPr>
            <p:cNvSpPr txBox="1"/>
            <p:nvPr/>
          </p:nvSpPr>
          <p:spPr>
            <a:xfrm>
              <a:off x="8036560" y="5947411"/>
              <a:ext cx="1239520" cy="646331"/>
            </a:xfrm>
            <a:prstGeom prst="rect">
              <a:avLst/>
            </a:prstGeom>
            <a:noFill/>
          </p:spPr>
          <p:txBody>
            <a:bodyPr wrap="square" rtlCol="0">
              <a:spAutoFit/>
            </a:bodyPr>
            <a:lstStyle/>
            <a:p>
              <a:pPr algn="ctr"/>
              <a:r>
                <a:rPr lang="fr-FR" dirty="0"/>
                <a:t>hiver 2020</a:t>
              </a:r>
            </a:p>
            <a:p>
              <a:pPr algn="ctr"/>
              <a:r>
                <a:rPr lang="fr-FR" dirty="0">
                  <a:solidFill>
                    <a:srgbClr val="7030A0"/>
                  </a:solidFill>
                </a:rPr>
                <a:t>graines</a:t>
              </a:r>
            </a:p>
          </p:txBody>
        </p:sp>
        <p:sp>
          <p:nvSpPr>
            <p:cNvPr id="23" name="ZoneTexte 22">
              <a:extLst>
                <a:ext uri="{FF2B5EF4-FFF2-40B4-BE49-F238E27FC236}">
                  <a16:creationId xmlns:a16="http://schemas.microsoft.com/office/drawing/2014/main" id="{427A3E30-5DC7-4EC3-86C8-9372EF14328A}"/>
                </a:ext>
              </a:extLst>
            </p:cNvPr>
            <p:cNvSpPr txBox="1"/>
            <p:nvPr/>
          </p:nvSpPr>
          <p:spPr>
            <a:xfrm>
              <a:off x="11013440" y="6153189"/>
              <a:ext cx="1026160" cy="646331"/>
            </a:xfrm>
            <a:prstGeom prst="rect">
              <a:avLst/>
            </a:prstGeom>
            <a:noFill/>
          </p:spPr>
          <p:txBody>
            <a:bodyPr wrap="square" rtlCol="0">
              <a:spAutoFit/>
            </a:bodyPr>
            <a:lstStyle/>
            <a:p>
              <a:pPr algn="ctr"/>
              <a:r>
                <a:rPr lang="fr-FR" dirty="0"/>
                <a:t>été 2020</a:t>
              </a:r>
            </a:p>
            <a:p>
              <a:pPr algn="ctr"/>
              <a:r>
                <a:rPr lang="fr-FR" dirty="0">
                  <a:solidFill>
                    <a:srgbClr val="0070C0"/>
                  </a:solidFill>
                </a:rPr>
                <a:t>animaux</a:t>
              </a:r>
            </a:p>
          </p:txBody>
        </p:sp>
        <p:pic>
          <p:nvPicPr>
            <p:cNvPr id="44" name="Image 43" descr="Une image contenant vert, brocoli, arbre, assis&#10;&#10;Description générée automatiquement">
              <a:extLst>
                <a:ext uri="{FF2B5EF4-FFF2-40B4-BE49-F238E27FC236}">
                  <a16:creationId xmlns:a16="http://schemas.microsoft.com/office/drawing/2014/main" id="{9C286643-07A3-47D9-87FF-66AF508BB6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2800" y="6232463"/>
              <a:ext cx="843391" cy="523738"/>
            </a:xfrm>
            <a:prstGeom prst="rect">
              <a:avLst/>
            </a:prstGeom>
          </p:spPr>
        </p:pic>
        <p:pic>
          <p:nvPicPr>
            <p:cNvPr id="48" name="Image 47" descr="Une image contenant extérieur, herbe, plante, vert&#10;&#10;Description générée automatiquement">
              <a:extLst>
                <a:ext uri="{FF2B5EF4-FFF2-40B4-BE49-F238E27FC236}">
                  <a16:creationId xmlns:a16="http://schemas.microsoft.com/office/drawing/2014/main" id="{B9B642E6-F678-4397-BEB1-4E074022A6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0753" y="5912425"/>
              <a:ext cx="872668" cy="641751"/>
            </a:xfrm>
            <a:prstGeom prst="rect">
              <a:avLst/>
            </a:prstGeom>
          </p:spPr>
        </p:pic>
      </p:grpSp>
      <p:pic>
        <p:nvPicPr>
          <p:cNvPr id="57" name="Image 56">
            <a:extLst>
              <a:ext uri="{FF2B5EF4-FFF2-40B4-BE49-F238E27FC236}">
                <a16:creationId xmlns:a16="http://schemas.microsoft.com/office/drawing/2014/main" id="{282A356B-56B6-4EBA-B412-6C8A455AC9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11689" y="4465650"/>
            <a:ext cx="4036801" cy="2483790"/>
          </a:xfrm>
          <a:prstGeom prst="rect">
            <a:avLst/>
          </a:prstGeom>
        </p:spPr>
      </p:pic>
      <p:sp>
        <p:nvSpPr>
          <p:cNvPr id="58" name="ZoneTexte 57">
            <a:extLst>
              <a:ext uri="{FF2B5EF4-FFF2-40B4-BE49-F238E27FC236}">
                <a16:creationId xmlns:a16="http://schemas.microsoft.com/office/drawing/2014/main" id="{E9EBAF44-0366-400E-A3C0-97418CEC59AC}"/>
              </a:ext>
            </a:extLst>
          </p:cNvPr>
          <p:cNvSpPr txBox="1"/>
          <p:nvPr/>
        </p:nvSpPr>
        <p:spPr>
          <a:xfrm>
            <a:off x="0" y="6586478"/>
            <a:ext cx="6415251" cy="230832"/>
          </a:xfrm>
          <a:prstGeom prst="rect">
            <a:avLst/>
          </a:prstGeom>
          <a:noFill/>
        </p:spPr>
        <p:txBody>
          <a:bodyPr wrap="square" rtlCol="0">
            <a:spAutoFit/>
          </a:bodyPr>
          <a:lstStyle/>
          <a:p>
            <a:r>
              <a:rPr lang="fr-FR" sz="900" dirty="0"/>
              <a:t>* MAEC : Mesures Agro Environnementales et Climatiques</a:t>
            </a:r>
          </a:p>
        </p:txBody>
      </p:sp>
      <p:sp>
        <p:nvSpPr>
          <p:cNvPr id="59" name="ZoneTexte 58">
            <a:extLst>
              <a:ext uri="{FF2B5EF4-FFF2-40B4-BE49-F238E27FC236}">
                <a16:creationId xmlns:a16="http://schemas.microsoft.com/office/drawing/2014/main" id="{1343484E-9052-4622-8E50-78E23BE2B426}"/>
              </a:ext>
            </a:extLst>
          </p:cNvPr>
          <p:cNvSpPr txBox="1"/>
          <p:nvPr/>
        </p:nvSpPr>
        <p:spPr>
          <a:xfrm>
            <a:off x="10122606" y="544406"/>
            <a:ext cx="842314" cy="276999"/>
          </a:xfrm>
          <a:prstGeom prst="rect">
            <a:avLst/>
          </a:prstGeom>
          <a:noFill/>
        </p:spPr>
        <p:txBody>
          <a:bodyPr wrap="square" rtlCol="0">
            <a:spAutoFit/>
          </a:bodyPr>
          <a:lstStyle/>
          <a:p>
            <a:pPr algn="ctr"/>
            <a:r>
              <a:rPr lang="fr-FR" sz="1200" dirty="0">
                <a:solidFill>
                  <a:schemeClr val="bg1"/>
                </a:solidFill>
              </a:rPr>
              <a:t>maïs</a:t>
            </a:r>
          </a:p>
        </p:txBody>
      </p:sp>
      <p:sp>
        <p:nvSpPr>
          <p:cNvPr id="60" name="ZoneTexte 59">
            <a:extLst>
              <a:ext uri="{FF2B5EF4-FFF2-40B4-BE49-F238E27FC236}">
                <a16:creationId xmlns:a16="http://schemas.microsoft.com/office/drawing/2014/main" id="{4481245E-F385-4280-A03A-3A5EF3F8E934}"/>
              </a:ext>
            </a:extLst>
          </p:cNvPr>
          <p:cNvSpPr txBox="1"/>
          <p:nvPr/>
        </p:nvSpPr>
        <p:spPr>
          <a:xfrm>
            <a:off x="10112446" y="1326726"/>
            <a:ext cx="842314" cy="276999"/>
          </a:xfrm>
          <a:prstGeom prst="rect">
            <a:avLst/>
          </a:prstGeom>
          <a:noFill/>
        </p:spPr>
        <p:txBody>
          <a:bodyPr wrap="square" rtlCol="0">
            <a:spAutoFit/>
          </a:bodyPr>
          <a:lstStyle/>
          <a:p>
            <a:pPr algn="ctr"/>
            <a:r>
              <a:rPr lang="fr-FR" sz="1200" dirty="0">
                <a:solidFill>
                  <a:schemeClr val="bg1"/>
                </a:solidFill>
              </a:rPr>
              <a:t>maïs</a:t>
            </a:r>
          </a:p>
        </p:txBody>
      </p:sp>
      <p:sp>
        <p:nvSpPr>
          <p:cNvPr id="61" name="ZoneTexte 60">
            <a:extLst>
              <a:ext uri="{FF2B5EF4-FFF2-40B4-BE49-F238E27FC236}">
                <a16:creationId xmlns:a16="http://schemas.microsoft.com/office/drawing/2014/main" id="{D9FF9A78-6EAF-4C98-924C-3D46904CD64F}"/>
              </a:ext>
            </a:extLst>
          </p:cNvPr>
          <p:cNvSpPr txBox="1"/>
          <p:nvPr/>
        </p:nvSpPr>
        <p:spPr>
          <a:xfrm>
            <a:off x="10112446" y="4212166"/>
            <a:ext cx="842314" cy="276999"/>
          </a:xfrm>
          <a:prstGeom prst="rect">
            <a:avLst/>
          </a:prstGeom>
          <a:noFill/>
        </p:spPr>
        <p:txBody>
          <a:bodyPr wrap="square" rtlCol="0">
            <a:spAutoFit/>
          </a:bodyPr>
          <a:lstStyle/>
          <a:p>
            <a:pPr algn="ctr"/>
            <a:r>
              <a:rPr lang="fr-FR" sz="1200" dirty="0">
                <a:solidFill>
                  <a:schemeClr val="bg1"/>
                </a:solidFill>
              </a:rPr>
              <a:t>maïs</a:t>
            </a:r>
          </a:p>
        </p:txBody>
      </p:sp>
      <p:sp>
        <p:nvSpPr>
          <p:cNvPr id="62" name="ZoneTexte 61">
            <a:extLst>
              <a:ext uri="{FF2B5EF4-FFF2-40B4-BE49-F238E27FC236}">
                <a16:creationId xmlns:a16="http://schemas.microsoft.com/office/drawing/2014/main" id="{946D9C71-6DE8-4095-AB5B-BE95E6D3FB2A}"/>
              </a:ext>
            </a:extLst>
          </p:cNvPr>
          <p:cNvSpPr txBox="1"/>
          <p:nvPr/>
        </p:nvSpPr>
        <p:spPr>
          <a:xfrm>
            <a:off x="10112446" y="4923366"/>
            <a:ext cx="842314" cy="276999"/>
          </a:xfrm>
          <a:prstGeom prst="rect">
            <a:avLst/>
          </a:prstGeom>
          <a:noFill/>
        </p:spPr>
        <p:txBody>
          <a:bodyPr wrap="square" rtlCol="0">
            <a:spAutoFit/>
          </a:bodyPr>
          <a:lstStyle/>
          <a:p>
            <a:pPr algn="ctr"/>
            <a:r>
              <a:rPr lang="fr-FR" sz="1200" dirty="0">
                <a:solidFill>
                  <a:schemeClr val="bg1"/>
                </a:solidFill>
              </a:rPr>
              <a:t>maïs</a:t>
            </a:r>
          </a:p>
        </p:txBody>
      </p:sp>
      <p:sp>
        <p:nvSpPr>
          <p:cNvPr id="63" name="ZoneTexte 62">
            <a:extLst>
              <a:ext uri="{FF2B5EF4-FFF2-40B4-BE49-F238E27FC236}">
                <a16:creationId xmlns:a16="http://schemas.microsoft.com/office/drawing/2014/main" id="{37E88B5B-DEAC-4FD6-A7DF-E56563A0A083}"/>
              </a:ext>
            </a:extLst>
          </p:cNvPr>
          <p:cNvSpPr txBox="1"/>
          <p:nvPr/>
        </p:nvSpPr>
        <p:spPr>
          <a:xfrm>
            <a:off x="10102286" y="5685366"/>
            <a:ext cx="842314" cy="276999"/>
          </a:xfrm>
          <a:prstGeom prst="rect">
            <a:avLst/>
          </a:prstGeom>
          <a:noFill/>
        </p:spPr>
        <p:txBody>
          <a:bodyPr wrap="square" rtlCol="0">
            <a:spAutoFit/>
          </a:bodyPr>
          <a:lstStyle/>
          <a:p>
            <a:pPr algn="ctr"/>
            <a:r>
              <a:rPr lang="fr-FR" sz="1200" dirty="0">
                <a:solidFill>
                  <a:schemeClr val="bg1"/>
                </a:solidFill>
              </a:rPr>
              <a:t>maïs</a:t>
            </a:r>
          </a:p>
        </p:txBody>
      </p:sp>
      <p:sp>
        <p:nvSpPr>
          <p:cNvPr id="64" name="ZoneTexte 63">
            <a:extLst>
              <a:ext uri="{FF2B5EF4-FFF2-40B4-BE49-F238E27FC236}">
                <a16:creationId xmlns:a16="http://schemas.microsoft.com/office/drawing/2014/main" id="{581AF0C9-C6A7-47B5-B21D-A22A1B4BCF1E}"/>
              </a:ext>
            </a:extLst>
          </p:cNvPr>
          <p:cNvSpPr txBox="1"/>
          <p:nvPr/>
        </p:nvSpPr>
        <p:spPr>
          <a:xfrm>
            <a:off x="9167389" y="250213"/>
            <a:ext cx="842314" cy="276999"/>
          </a:xfrm>
          <a:prstGeom prst="rect">
            <a:avLst/>
          </a:prstGeom>
          <a:noFill/>
        </p:spPr>
        <p:txBody>
          <a:bodyPr wrap="square" rtlCol="0">
            <a:spAutoFit/>
          </a:bodyPr>
          <a:lstStyle/>
          <a:p>
            <a:pPr algn="ctr"/>
            <a:r>
              <a:rPr lang="fr-FR" sz="1200" dirty="0">
                <a:solidFill>
                  <a:schemeClr val="bg1"/>
                </a:solidFill>
              </a:rPr>
              <a:t>moutarde</a:t>
            </a:r>
          </a:p>
        </p:txBody>
      </p:sp>
      <p:sp>
        <p:nvSpPr>
          <p:cNvPr id="65" name="ZoneTexte 64">
            <a:extLst>
              <a:ext uri="{FF2B5EF4-FFF2-40B4-BE49-F238E27FC236}">
                <a16:creationId xmlns:a16="http://schemas.microsoft.com/office/drawing/2014/main" id="{92696033-12FD-4489-9E38-E18D6668E431}"/>
              </a:ext>
            </a:extLst>
          </p:cNvPr>
          <p:cNvSpPr txBox="1"/>
          <p:nvPr/>
        </p:nvSpPr>
        <p:spPr>
          <a:xfrm>
            <a:off x="9197869" y="920773"/>
            <a:ext cx="842314" cy="276999"/>
          </a:xfrm>
          <a:prstGeom prst="rect">
            <a:avLst/>
          </a:prstGeom>
          <a:noFill/>
        </p:spPr>
        <p:txBody>
          <a:bodyPr wrap="square" rtlCol="0">
            <a:spAutoFit/>
          </a:bodyPr>
          <a:lstStyle/>
          <a:p>
            <a:pPr algn="ctr"/>
            <a:r>
              <a:rPr lang="fr-FR" sz="1200" dirty="0">
                <a:solidFill>
                  <a:schemeClr val="bg1"/>
                </a:solidFill>
              </a:rPr>
              <a:t>moutarde</a:t>
            </a:r>
          </a:p>
        </p:txBody>
      </p:sp>
      <p:sp>
        <p:nvSpPr>
          <p:cNvPr id="66" name="ZoneTexte 65">
            <a:extLst>
              <a:ext uri="{FF2B5EF4-FFF2-40B4-BE49-F238E27FC236}">
                <a16:creationId xmlns:a16="http://schemas.microsoft.com/office/drawing/2014/main" id="{6922ADA6-8618-4D1F-8779-5FEDC6894189}"/>
              </a:ext>
            </a:extLst>
          </p:cNvPr>
          <p:cNvSpPr txBox="1"/>
          <p:nvPr/>
        </p:nvSpPr>
        <p:spPr>
          <a:xfrm>
            <a:off x="9197869" y="1642133"/>
            <a:ext cx="842314" cy="276999"/>
          </a:xfrm>
          <a:prstGeom prst="rect">
            <a:avLst/>
          </a:prstGeom>
          <a:noFill/>
        </p:spPr>
        <p:txBody>
          <a:bodyPr wrap="square" rtlCol="0">
            <a:spAutoFit/>
          </a:bodyPr>
          <a:lstStyle/>
          <a:p>
            <a:pPr algn="ctr"/>
            <a:r>
              <a:rPr lang="fr-FR" sz="1200" dirty="0">
                <a:solidFill>
                  <a:schemeClr val="bg1"/>
                </a:solidFill>
              </a:rPr>
              <a:t>luzerne</a:t>
            </a:r>
          </a:p>
        </p:txBody>
      </p:sp>
      <p:sp>
        <p:nvSpPr>
          <p:cNvPr id="67" name="ZoneTexte 66">
            <a:extLst>
              <a:ext uri="{FF2B5EF4-FFF2-40B4-BE49-F238E27FC236}">
                <a16:creationId xmlns:a16="http://schemas.microsoft.com/office/drawing/2014/main" id="{39A87963-B089-417E-9AB4-DB01C8EF397F}"/>
              </a:ext>
            </a:extLst>
          </p:cNvPr>
          <p:cNvSpPr txBox="1"/>
          <p:nvPr/>
        </p:nvSpPr>
        <p:spPr>
          <a:xfrm>
            <a:off x="9197869" y="3847403"/>
            <a:ext cx="842314" cy="276999"/>
          </a:xfrm>
          <a:prstGeom prst="rect">
            <a:avLst/>
          </a:prstGeom>
          <a:noFill/>
        </p:spPr>
        <p:txBody>
          <a:bodyPr wrap="square" rtlCol="0">
            <a:spAutoFit/>
          </a:bodyPr>
          <a:lstStyle/>
          <a:p>
            <a:pPr algn="ctr"/>
            <a:r>
              <a:rPr lang="fr-FR" sz="1200" dirty="0">
                <a:solidFill>
                  <a:schemeClr val="bg1"/>
                </a:solidFill>
              </a:rPr>
              <a:t>méteil</a:t>
            </a:r>
          </a:p>
        </p:txBody>
      </p:sp>
      <p:sp>
        <p:nvSpPr>
          <p:cNvPr id="68" name="ZoneTexte 67">
            <a:extLst>
              <a:ext uri="{FF2B5EF4-FFF2-40B4-BE49-F238E27FC236}">
                <a16:creationId xmlns:a16="http://schemas.microsoft.com/office/drawing/2014/main" id="{A67DC073-FE1B-4E39-92EA-78CCC8100112}"/>
              </a:ext>
            </a:extLst>
          </p:cNvPr>
          <p:cNvSpPr txBox="1"/>
          <p:nvPr/>
        </p:nvSpPr>
        <p:spPr>
          <a:xfrm>
            <a:off x="9238509" y="4615647"/>
            <a:ext cx="842314" cy="276999"/>
          </a:xfrm>
          <a:prstGeom prst="rect">
            <a:avLst/>
          </a:prstGeom>
          <a:noFill/>
        </p:spPr>
        <p:txBody>
          <a:bodyPr wrap="square" rtlCol="0">
            <a:spAutoFit/>
          </a:bodyPr>
          <a:lstStyle/>
          <a:p>
            <a:pPr algn="ctr"/>
            <a:r>
              <a:rPr lang="fr-FR" sz="1200" dirty="0">
                <a:solidFill>
                  <a:schemeClr val="bg1"/>
                </a:solidFill>
              </a:rPr>
              <a:t>méteil</a:t>
            </a:r>
          </a:p>
        </p:txBody>
      </p:sp>
      <p:sp>
        <p:nvSpPr>
          <p:cNvPr id="69" name="ZoneTexte 68">
            <a:extLst>
              <a:ext uri="{FF2B5EF4-FFF2-40B4-BE49-F238E27FC236}">
                <a16:creationId xmlns:a16="http://schemas.microsoft.com/office/drawing/2014/main" id="{DD9EDAF1-4187-4423-AABB-521AA6D39E4D}"/>
              </a:ext>
            </a:extLst>
          </p:cNvPr>
          <p:cNvSpPr txBox="1"/>
          <p:nvPr/>
        </p:nvSpPr>
        <p:spPr>
          <a:xfrm>
            <a:off x="9238509" y="5371403"/>
            <a:ext cx="842314" cy="276999"/>
          </a:xfrm>
          <a:prstGeom prst="rect">
            <a:avLst/>
          </a:prstGeom>
          <a:noFill/>
        </p:spPr>
        <p:txBody>
          <a:bodyPr wrap="square" rtlCol="0">
            <a:spAutoFit/>
          </a:bodyPr>
          <a:lstStyle/>
          <a:p>
            <a:pPr algn="ctr"/>
            <a:r>
              <a:rPr lang="fr-FR" sz="1200" dirty="0">
                <a:solidFill>
                  <a:schemeClr val="bg1"/>
                </a:solidFill>
              </a:rPr>
              <a:t>féverolle</a:t>
            </a:r>
          </a:p>
        </p:txBody>
      </p:sp>
      <p:sp>
        <p:nvSpPr>
          <p:cNvPr id="70" name="ZoneTexte 69">
            <a:extLst>
              <a:ext uri="{FF2B5EF4-FFF2-40B4-BE49-F238E27FC236}">
                <a16:creationId xmlns:a16="http://schemas.microsoft.com/office/drawing/2014/main" id="{45229ED9-ED86-40D5-8CF2-8B4A08C87289}"/>
              </a:ext>
            </a:extLst>
          </p:cNvPr>
          <p:cNvSpPr txBox="1"/>
          <p:nvPr/>
        </p:nvSpPr>
        <p:spPr>
          <a:xfrm>
            <a:off x="10112446" y="6225303"/>
            <a:ext cx="842314" cy="461665"/>
          </a:xfrm>
          <a:prstGeom prst="rect">
            <a:avLst/>
          </a:prstGeom>
          <a:noFill/>
        </p:spPr>
        <p:txBody>
          <a:bodyPr wrap="square" rtlCol="0">
            <a:spAutoFit/>
          </a:bodyPr>
          <a:lstStyle/>
          <a:p>
            <a:pPr algn="ctr"/>
            <a:r>
              <a:rPr lang="fr-FR" sz="1200" dirty="0">
                <a:solidFill>
                  <a:schemeClr val="bg1"/>
                </a:solidFill>
              </a:rPr>
              <a:t>colza fourrager</a:t>
            </a:r>
          </a:p>
        </p:txBody>
      </p:sp>
      <p:sp>
        <p:nvSpPr>
          <p:cNvPr id="71" name="ZoneTexte 70">
            <a:extLst>
              <a:ext uri="{FF2B5EF4-FFF2-40B4-BE49-F238E27FC236}">
                <a16:creationId xmlns:a16="http://schemas.microsoft.com/office/drawing/2014/main" id="{A001086B-64A8-4FD1-A54C-8845CF66361B}"/>
              </a:ext>
            </a:extLst>
          </p:cNvPr>
          <p:cNvSpPr txBox="1"/>
          <p:nvPr/>
        </p:nvSpPr>
        <p:spPr>
          <a:xfrm>
            <a:off x="9250309" y="6006757"/>
            <a:ext cx="842314" cy="461665"/>
          </a:xfrm>
          <a:prstGeom prst="rect">
            <a:avLst/>
          </a:prstGeom>
          <a:noFill/>
        </p:spPr>
        <p:txBody>
          <a:bodyPr wrap="square" rtlCol="0">
            <a:spAutoFit/>
          </a:bodyPr>
          <a:lstStyle/>
          <a:p>
            <a:pPr algn="ctr"/>
            <a:r>
              <a:rPr lang="fr-FR" sz="1200" dirty="0">
                <a:solidFill>
                  <a:schemeClr val="bg1"/>
                </a:solidFill>
              </a:rPr>
              <a:t>avoine féverolle</a:t>
            </a:r>
          </a:p>
        </p:txBody>
      </p:sp>
      <p:sp>
        <p:nvSpPr>
          <p:cNvPr id="72" name="Espace réservé du numéro de diapositive 71">
            <a:extLst>
              <a:ext uri="{FF2B5EF4-FFF2-40B4-BE49-F238E27FC236}">
                <a16:creationId xmlns:a16="http://schemas.microsoft.com/office/drawing/2014/main" id="{9BCD05F7-4715-4165-9D1E-C1C947903F15}"/>
              </a:ext>
            </a:extLst>
          </p:cNvPr>
          <p:cNvSpPr>
            <a:spLocks noGrp="1"/>
          </p:cNvSpPr>
          <p:nvPr>
            <p:ph type="sldNum" sz="quarter" idx="12"/>
          </p:nvPr>
        </p:nvSpPr>
        <p:spPr>
          <a:xfrm>
            <a:off x="9480579" y="6545449"/>
            <a:ext cx="2743200" cy="365125"/>
          </a:xfrm>
        </p:spPr>
        <p:txBody>
          <a:bodyPr/>
          <a:lstStyle/>
          <a:p>
            <a:fld id="{E5DCE266-CCDA-4DEB-8A9C-F7397A2B4302}" type="slidenum">
              <a:rPr lang="fr-FR" smtClean="0"/>
              <a:t>16</a:t>
            </a:fld>
            <a:endParaRPr lang="fr-FR" dirty="0"/>
          </a:p>
        </p:txBody>
      </p:sp>
    </p:spTree>
    <p:extLst>
      <p:ext uri="{BB962C8B-B14F-4D97-AF65-F5344CB8AC3E}">
        <p14:creationId xmlns:p14="http://schemas.microsoft.com/office/powerpoint/2010/main" val="300738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4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9"/>
                                          </p:stCondLst>
                                        </p:cTn>
                                        <p:tgtEl>
                                          <p:spTgt spid="50"/>
                                        </p:tgtEl>
                                        <p:attrNameLst>
                                          <p:attrName>style.visibility</p:attrName>
                                        </p:attrNameLst>
                                      </p:cBhvr>
                                      <p:to>
                                        <p:strVal val="visible"/>
                                      </p:to>
                                    </p:set>
                                  </p:childTnLst>
                                </p:cTn>
                              </p:par>
                            </p:childTnLst>
                          </p:cTn>
                        </p:par>
                        <p:par>
                          <p:cTn id="20" fill="hold">
                            <p:stCondLst>
                              <p:cond delay="10"/>
                            </p:stCondLst>
                            <p:childTnLst>
                              <p:par>
                                <p:cTn id="21" presetID="1" presetClass="entr" presetSubtype="0" fill="hold" nodeType="afterEffect">
                                  <p:stCondLst>
                                    <p:cond delay="500"/>
                                  </p:stCondLst>
                                  <p:childTnLst>
                                    <p:set>
                                      <p:cBhvr>
                                        <p:cTn id="22" dur="1" fill="hold">
                                          <p:stCondLst>
                                            <p:cond delay="0"/>
                                          </p:stCondLst>
                                        </p:cTn>
                                        <p:tgtEl>
                                          <p:spTgt spid="51"/>
                                        </p:tgtEl>
                                        <p:attrNameLst>
                                          <p:attrName>style.visibility</p:attrName>
                                        </p:attrNameLst>
                                      </p:cBhvr>
                                      <p:to>
                                        <p:strVal val="visible"/>
                                      </p:to>
                                    </p:set>
                                  </p:childTnLst>
                                </p:cTn>
                              </p:par>
                            </p:childTnLst>
                          </p:cTn>
                        </p:par>
                        <p:par>
                          <p:cTn id="23" fill="hold">
                            <p:stCondLst>
                              <p:cond delay="510"/>
                            </p:stCondLst>
                            <p:childTnLst>
                              <p:par>
                                <p:cTn id="24" presetID="1" presetClass="entr" presetSubtype="0" fill="hold" nodeType="afterEffect">
                                  <p:stCondLst>
                                    <p:cond delay="500"/>
                                  </p:stCondLst>
                                  <p:childTnLst>
                                    <p:set>
                                      <p:cBhvr>
                                        <p:cTn id="25" dur="1" fill="hold">
                                          <p:stCondLst>
                                            <p:cond delay="0"/>
                                          </p:stCondLst>
                                        </p:cTn>
                                        <p:tgtEl>
                                          <p:spTgt spid="5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50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500"/>
                                  </p:stCondLst>
                                  <p:childTnLst>
                                    <p:set>
                                      <p:cBhvr>
                                        <p:cTn id="39" dur="1" fill="hold">
                                          <p:stCondLst>
                                            <p:cond delay="0"/>
                                          </p:stCondLst>
                                        </p:cTn>
                                        <p:tgtEl>
                                          <p:spTgt spid="5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down)">
                                      <p:cBhvr>
                                        <p:cTn id="44" dur="1750"/>
                                        <p:tgtEl>
                                          <p:spTgt spid="5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22" presetClass="entr" presetSubtype="4"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3000"/>
                                        <p:tgtEl>
                                          <p:spTgt spid="3"/>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28D8CDA-A4F3-4E58-A82B-41FA5A948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865"/>
            <a:ext cx="9144000" cy="6858000"/>
          </a:xfrm>
          <a:prstGeom prst="rect">
            <a:avLst/>
          </a:prstGeom>
        </p:spPr>
      </p:pic>
      <p:sp>
        <p:nvSpPr>
          <p:cNvPr id="4" name="ZoneTexte 3">
            <a:extLst>
              <a:ext uri="{FF2B5EF4-FFF2-40B4-BE49-F238E27FC236}">
                <a16:creationId xmlns:a16="http://schemas.microsoft.com/office/drawing/2014/main" id="{20B86BC4-6E2E-4D7C-8CB4-B19FB3A99AE5}"/>
              </a:ext>
            </a:extLst>
          </p:cNvPr>
          <p:cNvSpPr txBox="1"/>
          <p:nvPr/>
        </p:nvSpPr>
        <p:spPr>
          <a:xfrm>
            <a:off x="1703512" y="5013176"/>
            <a:ext cx="1944216" cy="923330"/>
          </a:xfrm>
          <a:prstGeom prst="rect">
            <a:avLst/>
          </a:prstGeom>
          <a:noFill/>
        </p:spPr>
        <p:txBody>
          <a:bodyPr wrap="square" rtlCol="0">
            <a:spAutoFit/>
          </a:bodyPr>
          <a:lstStyle/>
          <a:p>
            <a:pPr algn="ctr"/>
            <a:r>
              <a:rPr lang="fr-FR" dirty="0">
                <a:solidFill>
                  <a:schemeClr val="bg1"/>
                </a:solidFill>
              </a:rPr>
              <a:t>              issu des </a:t>
            </a:r>
            <a:r>
              <a:rPr lang="fr-FR" dirty="0">
                <a:solidFill>
                  <a:srgbClr val="FFC000"/>
                </a:solidFill>
                <a:effectLst>
                  <a:outerShdw blurRad="38100" dist="38100" dir="2700000" algn="tl">
                    <a:srgbClr val="000000">
                      <a:alpha val="43137"/>
                    </a:srgbClr>
                  </a:outerShdw>
                </a:effectLst>
              </a:rPr>
              <a:t>grandes cultures </a:t>
            </a:r>
            <a:r>
              <a:rPr lang="fr-FR" dirty="0">
                <a:solidFill>
                  <a:schemeClr val="bg1"/>
                </a:solidFill>
              </a:rPr>
              <a:t>céréalières, le blé.</a:t>
            </a:r>
          </a:p>
        </p:txBody>
      </p:sp>
      <p:sp>
        <p:nvSpPr>
          <p:cNvPr id="5" name="ZoneTexte 4">
            <a:extLst>
              <a:ext uri="{FF2B5EF4-FFF2-40B4-BE49-F238E27FC236}">
                <a16:creationId xmlns:a16="http://schemas.microsoft.com/office/drawing/2014/main" id="{FAED62BB-2DD0-4101-A929-6072CFF74BF5}"/>
              </a:ext>
            </a:extLst>
          </p:cNvPr>
          <p:cNvSpPr txBox="1"/>
          <p:nvPr/>
        </p:nvSpPr>
        <p:spPr>
          <a:xfrm>
            <a:off x="1415480" y="836712"/>
            <a:ext cx="1944216" cy="1477328"/>
          </a:xfrm>
          <a:prstGeom prst="rect">
            <a:avLst/>
          </a:prstGeom>
          <a:noFill/>
        </p:spPr>
        <p:txBody>
          <a:bodyPr wrap="square" rtlCol="0">
            <a:spAutoFit/>
          </a:bodyPr>
          <a:lstStyle/>
          <a:p>
            <a:pPr algn="ctr"/>
            <a:r>
              <a:rPr lang="fr-FR" dirty="0">
                <a:solidFill>
                  <a:schemeClr val="bg1"/>
                </a:solidFill>
              </a:rPr>
              <a:t>           issu de la liane appelée </a:t>
            </a:r>
            <a:r>
              <a:rPr lang="fr-FR" i="1" dirty="0">
                <a:solidFill>
                  <a:schemeClr val="bg1"/>
                </a:solidFill>
              </a:rPr>
              <a:t>Vigne</a:t>
            </a:r>
            <a:r>
              <a:rPr lang="fr-FR" dirty="0">
                <a:solidFill>
                  <a:schemeClr val="bg1"/>
                </a:solidFill>
              </a:rPr>
              <a:t> ayant besoin de </a:t>
            </a:r>
            <a:r>
              <a:rPr lang="fr-FR" dirty="0">
                <a:solidFill>
                  <a:srgbClr val="00B050"/>
                </a:solidFill>
                <a:effectLst>
                  <a:outerShdw blurRad="38100" dist="38100" dir="2700000" algn="tl">
                    <a:srgbClr val="000000">
                      <a:alpha val="43137"/>
                    </a:srgbClr>
                  </a:outerShdw>
                </a:effectLst>
              </a:rPr>
              <a:t>l’arbre</a:t>
            </a:r>
            <a:r>
              <a:rPr lang="fr-FR" dirty="0"/>
              <a:t> </a:t>
            </a:r>
            <a:r>
              <a:rPr lang="fr-FR" dirty="0">
                <a:solidFill>
                  <a:schemeClr val="bg1"/>
                </a:solidFill>
              </a:rPr>
              <a:t>comme support.</a:t>
            </a:r>
          </a:p>
        </p:txBody>
      </p:sp>
      <p:sp>
        <p:nvSpPr>
          <p:cNvPr id="6" name="ZoneTexte 5">
            <a:extLst>
              <a:ext uri="{FF2B5EF4-FFF2-40B4-BE49-F238E27FC236}">
                <a16:creationId xmlns:a16="http://schemas.microsoft.com/office/drawing/2014/main" id="{BD22B85A-6414-433D-AA18-43CD82A401BE}"/>
              </a:ext>
            </a:extLst>
          </p:cNvPr>
          <p:cNvSpPr txBox="1"/>
          <p:nvPr/>
        </p:nvSpPr>
        <p:spPr>
          <a:xfrm>
            <a:off x="5951984" y="1115452"/>
            <a:ext cx="3528392" cy="369332"/>
          </a:xfrm>
          <a:prstGeom prst="rect">
            <a:avLst/>
          </a:prstGeom>
          <a:noFill/>
        </p:spPr>
        <p:txBody>
          <a:bodyPr wrap="square" rtlCol="0">
            <a:spAutoFit/>
          </a:bodyPr>
          <a:lstStyle/>
          <a:p>
            <a:pPr algn="ctr"/>
            <a:r>
              <a:rPr lang="fr-FR" dirty="0">
                <a:solidFill>
                  <a:schemeClr val="bg1"/>
                </a:solidFill>
              </a:rPr>
              <a:t>                             issu de </a:t>
            </a:r>
            <a:r>
              <a:rPr lang="fr-FR" dirty="0">
                <a:solidFill>
                  <a:srgbClr val="D48F06"/>
                </a:solidFill>
                <a:effectLst>
                  <a:outerShdw blurRad="38100" dist="38100" dir="2700000" algn="tl">
                    <a:srgbClr val="000000">
                      <a:alpha val="43137"/>
                    </a:srgbClr>
                  </a:outerShdw>
                </a:effectLst>
              </a:rPr>
              <a:t>l’élevage</a:t>
            </a:r>
            <a:r>
              <a:rPr lang="fr-FR" dirty="0"/>
              <a:t> …</a:t>
            </a:r>
          </a:p>
        </p:txBody>
      </p:sp>
      <p:sp>
        <p:nvSpPr>
          <p:cNvPr id="7" name="ZoneTexte 6">
            <a:extLst>
              <a:ext uri="{FF2B5EF4-FFF2-40B4-BE49-F238E27FC236}">
                <a16:creationId xmlns:a16="http://schemas.microsoft.com/office/drawing/2014/main" id="{81278DE0-6F2F-4CAE-8F1B-BA6FFA94C9F5}"/>
              </a:ext>
            </a:extLst>
          </p:cNvPr>
          <p:cNvSpPr txBox="1"/>
          <p:nvPr/>
        </p:nvSpPr>
        <p:spPr>
          <a:xfrm>
            <a:off x="5250414" y="2253992"/>
            <a:ext cx="2016224" cy="369332"/>
          </a:xfrm>
          <a:prstGeom prst="rect">
            <a:avLst/>
          </a:prstGeom>
          <a:noFill/>
        </p:spPr>
        <p:txBody>
          <a:bodyPr wrap="square" rtlCol="0">
            <a:spAutoFit/>
          </a:bodyPr>
          <a:lstStyle/>
          <a:p>
            <a:r>
              <a:rPr lang="fr-FR" dirty="0"/>
              <a:t>Persillé de CHEVRE</a:t>
            </a:r>
          </a:p>
        </p:txBody>
      </p:sp>
      <p:sp>
        <p:nvSpPr>
          <p:cNvPr id="8" name="ZoneTexte 7">
            <a:extLst>
              <a:ext uri="{FF2B5EF4-FFF2-40B4-BE49-F238E27FC236}">
                <a16:creationId xmlns:a16="http://schemas.microsoft.com/office/drawing/2014/main" id="{8ECC923B-852A-44CA-9BA3-C61986678175}"/>
              </a:ext>
            </a:extLst>
          </p:cNvPr>
          <p:cNvSpPr txBox="1"/>
          <p:nvPr/>
        </p:nvSpPr>
        <p:spPr>
          <a:xfrm>
            <a:off x="7651394" y="2433628"/>
            <a:ext cx="1172432" cy="923330"/>
          </a:xfrm>
          <a:prstGeom prst="rect">
            <a:avLst/>
          </a:prstGeom>
          <a:noFill/>
        </p:spPr>
        <p:txBody>
          <a:bodyPr wrap="square" rtlCol="0">
            <a:spAutoFit/>
          </a:bodyPr>
          <a:lstStyle/>
          <a:p>
            <a:pPr algn="ctr"/>
            <a:r>
              <a:rPr lang="fr-FR" dirty="0"/>
              <a:t>Brie de </a:t>
            </a:r>
          </a:p>
          <a:p>
            <a:pPr algn="ctr"/>
            <a:r>
              <a:rPr lang="fr-FR" dirty="0"/>
              <a:t>VACHE Fermier</a:t>
            </a:r>
          </a:p>
        </p:txBody>
      </p:sp>
      <p:grpSp>
        <p:nvGrpSpPr>
          <p:cNvPr id="11" name="Groupe 10">
            <a:extLst>
              <a:ext uri="{FF2B5EF4-FFF2-40B4-BE49-F238E27FC236}">
                <a16:creationId xmlns:a16="http://schemas.microsoft.com/office/drawing/2014/main" id="{E39B503B-25C3-4586-B62B-D1AD5E3466B1}"/>
              </a:ext>
            </a:extLst>
          </p:cNvPr>
          <p:cNvGrpSpPr/>
          <p:nvPr/>
        </p:nvGrpSpPr>
        <p:grpSpPr>
          <a:xfrm>
            <a:off x="5813558" y="5341984"/>
            <a:ext cx="1380309" cy="1429258"/>
            <a:chOff x="3809169" y="3373358"/>
            <a:chExt cx="690824" cy="783564"/>
          </a:xfrm>
        </p:grpSpPr>
        <p:pic>
          <p:nvPicPr>
            <p:cNvPr id="12" name="Image 11">
              <a:extLst>
                <a:ext uri="{FF2B5EF4-FFF2-40B4-BE49-F238E27FC236}">
                  <a16:creationId xmlns:a16="http://schemas.microsoft.com/office/drawing/2014/main" id="{2384103C-A07B-421F-8190-AA40D37349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169" y="3373358"/>
              <a:ext cx="690823" cy="631706"/>
            </a:xfrm>
            <a:prstGeom prst="rect">
              <a:avLst/>
            </a:prstGeom>
          </p:spPr>
        </p:pic>
        <p:sp>
          <p:nvSpPr>
            <p:cNvPr id="13" name="ZoneTexte 12">
              <a:extLst>
                <a:ext uri="{FF2B5EF4-FFF2-40B4-BE49-F238E27FC236}">
                  <a16:creationId xmlns:a16="http://schemas.microsoft.com/office/drawing/2014/main" id="{6D334670-30CA-4F5D-B645-6B5E5FB4EDD8}"/>
                </a:ext>
              </a:extLst>
            </p:cNvPr>
            <p:cNvSpPr txBox="1"/>
            <p:nvPr/>
          </p:nvSpPr>
          <p:spPr>
            <a:xfrm>
              <a:off x="3809169" y="4005063"/>
              <a:ext cx="690824" cy="151859"/>
            </a:xfrm>
            <a:prstGeom prst="rect">
              <a:avLst/>
            </a:prstGeom>
            <a:solidFill>
              <a:srgbClr val="005828"/>
            </a:solidFill>
          </p:spPr>
          <p:txBody>
            <a:bodyPr wrap="square" rtlCol="0">
              <a:spAutoFit/>
            </a:bodyPr>
            <a:lstStyle/>
            <a:p>
              <a:pPr algn="ctr"/>
              <a:r>
                <a:rPr lang="fr-FR" sz="1200" dirty="0" err="1">
                  <a:solidFill>
                    <a:srgbClr val="CC6600"/>
                  </a:solidFill>
                </a:rPr>
                <a:t>Agro</a:t>
              </a:r>
              <a:r>
                <a:rPr lang="fr-FR" sz="1200" dirty="0" err="1">
                  <a:solidFill>
                    <a:srgbClr val="33CC33"/>
                  </a:solidFill>
                </a:rPr>
                <a:t>Ecologie</a:t>
              </a:r>
              <a:endParaRPr lang="fr-FR" sz="1200" dirty="0">
                <a:solidFill>
                  <a:srgbClr val="33CC33"/>
                </a:solidFill>
              </a:endParaRPr>
            </a:p>
          </p:txBody>
        </p:sp>
      </p:grpSp>
      <p:sp>
        <p:nvSpPr>
          <p:cNvPr id="18" name="Triangle rectangle 17">
            <a:extLst>
              <a:ext uri="{FF2B5EF4-FFF2-40B4-BE49-F238E27FC236}">
                <a16:creationId xmlns:a16="http://schemas.microsoft.com/office/drawing/2014/main" id="{D250E8DB-1E93-4D7C-828A-8BCA562D68CD}"/>
              </a:ext>
            </a:extLst>
          </p:cNvPr>
          <p:cNvSpPr/>
          <p:nvPr/>
        </p:nvSpPr>
        <p:spPr>
          <a:xfrm>
            <a:off x="7258254" y="5341986"/>
            <a:ext cx="2376264" cy="14637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8EBE8AA8-92A4-42C3-ACAA-A42710AFD504}"/>
              </a:ext>
            </a:extLst>
          </p:cNvPr>
          <p:cNvSpPr txBox="1"/>
          <p:nvPr/>
        </p:nvSpPr>
        <p:spPr>
          <a:xfrm>
            <a:off x="7176121" y="6167046"/>
            <a:ext cx="1398057" cy="646331"/>
          </a:xfrm>
          <a:prstGeom prst="rect">
            <a:avLst/>
          </a:prstGeom>
          <a:noFill/>
        </p:spPr>
        <p:txBody>
          <a:bodyPr wrap="square" rtlCol="0">
            <a:spAutoFit/>
          </a:bodyPr>
          <a:lstStyle/>
          <a:p>
            <a:pPr algn="ctr"/>
            <a:r>
              <a:rPr lang="fr-FR" dirty="0">
                <a:solidFill>
                  <a:srgbClr val="33CC33"/>
                </a:solidFill>
                <a:effectLst>
                  <a:outerShdw blurRad="38100" dist="38100" dir="2700000" algn="tl">
                    <a:srgbClr val="000000">
                      <a:alpha val="43137"/>
                    </a:srgbClr>
                  </a:outerShdw>
                </a:effectLst>
              </a:rPr>
              <a:t>Agriculture</a:t>
            </a:r>
          </a:p>
          <a:p>
            <a:pPr algn="ctr"/>
            <a:r>
              <a:rPr lang="fr-FR" dirty="0">
                <a:solidFill>
                  <a:srgbClr val="33CC33"/>
                </a:solidFill>
                <a:effectLst>
                  <a:outerShdw blurRad="38100" dist="38100" dir="2700000" algn="tl">
                    <a:srgbClr val="000000">
                      <a:alpha val="43137"/>
                    </a:srgbClr>
                  </a:outerShdw>
                </a:effectLst>
              </a:rPr>
              <a:t>Systémique</a:t>
            </a:r>
          </a:p>
        </p:txBody>
      </p:sp>
      <p:grpSp>
        <p:nvGrpSpPr>
          <p:cNvPr id="17" name="Groupe 16">
            <a:extLst>
              <a:ext uri="{FF2B5EF4-FFF2-40B4-BE49-F238E27FC236}">
                <a16:creationId xmlns:a16="http://schemas.microsoft.com/office/drawing/2014/main" id="{DCB35819-1613-4FE3-82F1-F4EED037E2B5}"/>
              </a:ext>
            </a:extLst>
          </p:cNvPr>
          <p:cNvGrpSpPr/>
          <p:nvPr/>
        </p:nvGrpSpPr>
        <p:grpSpPr>
          <a:xfrm>
            <a:off x="8272541" y="6166168"/>
            <a:ext cx="1280697" cy="647209"/>
            <a:chOff x="7234202" y="6105917"/>
            <a:chExt cx="1154222" cy="648968"/>
          </a:xfrm>
        </p:grpSpPr>
        <p:sp>
          <p:nvSpPr>
            <p:cNvPr id="15" name="Triangle rectangle 14">
              <a:extLst>
                <a:ext uri="{FF2B5EF4-FFF2-40B4-BE49-F238E27FC236}">
                  <a16:creationId xmlns:a16="http://schemas.microsoft.com/office/drawing/2014/main" id="{5951D122-BE8A-41D0-90D8-AB3C2A6ADBEB}"/>
                </a:ext>
              </a:extLst>
            </p:cNvPr>
            <p:cNvSpPr/>
            <p:nvPr/>
          </p:nvSpPr>
          <p:spPr>
            <a:xfrm>
              <a:off x="7438952" y="6105917"/>
              <a:ext cx="949472" cy="616198"/>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8D086020-0D8C-47BA-98B2-3A48E49C47D3}"/>
                </a:ext>
              </a:extLst>
            </p:cNvPr>
            <p:cNvSpPr txBox="1"/>
            <p:nvPr/>
          </p:nvSpPr>
          <p:spPr>
            <a:xfrm>
              <a:off x="7234202" y="6384549"/>
              <a:ext cx="1026368" cy="370336"/>
            </a:xfrm>
            <a:prstGeom prst="rect">
              <a:avLst/>
            </a:prstGeom>
            <a:noFill/>
          </p:spPr>
          <p:txBody>
            <a:bodyPr wrap="square" rtlCol="0">
              <a:spAutoFit/>
            </a:bodyPr>
            <a:lstStyle/>
            <a:p>
              <a:r>
                <a:rPr lang="fr-FR" b="1" dirty="0">
                  <a:solidFill>
                    <a:srgbClr val="33CC33"/>
                  </a:solidFill>
                  <a:effectLst>
                    <a:outerShdw blurRad="38100" dist="38100" dir="2700000" algn="tl">
                      <a:srgbClr val="000000">
                        <a:alpha val="43137"/>
                      </a:srgbClr>
                    </a:outerShdw>
                  </a:effectLst>
                </a:rPr>
                <a:t>   BIO</a:t>
              </a:r>
              <a:r>
                <a:rPr lang="fr-FR" b="1" baseline="30000" dirty="0">
                  <a:solidFill>
                    <a:srgbClr val="33CC33"/>
                  </a:solidFill>
                  <a:effectLst>
                    <a:outerShdw blurRad="38100" dist="38100" dir="2700000" algn="tl">
                      <a:srgbClr val="000000">
                        <a:alpha val="43137"/>
                      </a:srgbClr>
                    </a:outerShdw>
                  </a:effectLst>
                </a:rPr>
                <a:t>3</a:t>
              </a:r>
            </a:p>
          </p:txBody>
        </p:sp>
      </p:grpSp>
      <p:sp>
        <p:nvSpPr>
          <p:cNvPr id="2" name="ZoneTexte 1">
            <a:extLst>
              <a:ext uri="{FF2B5EF4-FFF2-40B4-BE49-F238E27FC236}">
                <a16:creationId xmlns:a16="http://schemas.microsoft.com/office/drawing/2014/main" id="{EC6166E7-6E09-4C04-8885-8467B4F771E3}"/>
              </a:ext>
            </a:extLst>
          </p:cNvPr>
          <p:cNvSpPr txBox="1"/>
          <p:nvPr/>
        </p:nvSpPr>
        <p:spPr>
          <a:xfrm>
            <a:off x="184417" y="245889"/>
            <a:ext cx="1112923" cy="6186309"/>
          </a:xfrm>
          <a:prstGeom prst="rect">
            <a:avLst/>
          </a:prstGeom>
          <a:noFill/>
        </p:spPr>
        <p:txBody>
          <a:bodyPr wrap="square" rtlCol="0">
            <a:spAutoFit/>
          </a:bodyPr>
          <a:lstStyle/>
          <a:p>
            <a:pPr algn="ctr"/>
            <a:r>
              <a:rPr lang="fr-FR" b="1" dirty="0"/>
              <a:t>A</a:t>
            </a:r>
          </a:p>
          <a:p>
            <a:pPr algn="ctr"/>
            <a:r>
              <a:rPr lang="fr-FR" b="1" dirty="0"/>
              <a:t>G</a:t>
            </a:r>
          </a:p>
          <a:p>
            <a:pPr algn="ctr"/>
            <a:r>
              <a:rPr lang="fr-FR" b="1" dirty="0"/>
              <a:t>R</a:t>
            </a:r>
          </a:p>
          <a:p>
            <a:pPr algn="ctr"/>
            <a:r>
              <a:rPr lang="fr-FR" b="1" dirty="0"/>
              <a:t>I</a:t>
            </a:r>
          </a:p>
          <a:p>
            <a:pPr algn="ctr"/>
            <a:r>
              <a:rPr lang="fr-FR" b="1" dirty="0"/>
              <a:t>C</a:t>
            </a:r>
          </a:p>
          <a:p>
            <a:pPr algn="ctr"/>
            <a:r>
              <a:rPr lang="fr-FR" b="1" dirty="0"/>
              <a:t>U</a:t>
            </a:r>
          </a:p>
          <a:p>
            <a:pPr algn="ctr"/>
            <a:r>
              <a:rPr lang="fr-FR" b="1" dirty="0"/>
              <a:t>L</a:t>
            </a:r>
          </a:p>
          <a:p>
            <a:pPr algn="ctr"/>
            <a:r>
              <a:rPr lang="fr-FR" b="1" dirty="0"/>
              <a:t>T</a:t>
            </a:r>
          </a:p>
          <a:p>
            <a:pPr algn="ctr"/>
            <a:r>
              <a:rPr lang="fr-FR" b="1" dirty="0"/>
              <a:t>U</a:t>
            </a:r>
          </a:p>
          <a:p>
            <a:pPr algn="ctr"/>
            <a:r>
              <a:rPr lang="fr-FR" b="1" dirty="0"/>
              <a:t>R</a:t>
            </a:r>
          </a:p>
          <a:p>
            <a:pPr algn="ctr"/>
            <a:r>
              <a:rPr lang="fr-FR" b="1" dirty="0"/>
              <a:t>E</a:t>
            </a:r>
          </a:p>
          <a:p>
            <a:pPr algn="ctr"/>
            <a:endParaRPr lang="fr-FR" b="1" dirty="0"/>
          </a:p>
          <a:p>
            <a:pPr algn="ctr"/>
            <a:r>
              <a:rPr lang="fr-FR" b="1" dirty="0"/>
              <a:t>S</a:t>
            </a:r>
          </a:p>
          <a:p>
            <a:pPr algn="ctr"/>
            <a:r>
              <a:rPr lang="fr-FR" b="1" dirty="0"/>
              <a:t>Y</a:t>
            </a:r>
          </a:p>
          <a:p>
            <a:pPr algn="ctr"/>
            <a:r>
              <a:rPr lang="fr-FR" b="1" dirty="0"/>
              <a:t>S</a:t>
            </a:r>
          </a:p>
          <a:p>
            <a:pPr algn="ctr"/>
            <a:r>
              <a:rPr lang="fr-FR" b="1" dirty="0"/>
              <a:t>T</a:t>
            </a:r>
          </a:p>
          <a:p>
            <a:pPr algn="ctr"/>
            <a:r>
              <a:rPr lang="fr-FR" b="1" dirty="0"/>
              <a:t>E</a:t>
            </a:r>
          </a:p>
          <a:p>
            <a:pPr algn="ctr"/>
            <a:r>
              <a:rPr lang="fr-FR" b="1" dirty="0"/>
              <a:t>M</a:t>
            </a:r>
          </a:p>
          <a:p>
            <a:pPr algn="ctr"/>
            <a:r>
              <a:rPr lang="fr-FR" b="1" dirty="0"/>
              <a:t>I</a:t>
            </a:r>
          </a:p>
          <a:p>
            <a:pPr algn="ctr"/>
            <a:r>
              <a:rPr lang="fr-FR" b="1" dirty="0"/>
              <a:t>Q</a:t>
            </a:r>
          </a:p>
          <a:p>
            <a:pPr algn="ctr"/>
            <a:r>
              <a:rPr lang="fr-FR" b="1" dirty="0"/>
              <a:t>U</a:t>
            </a:r>
          </a:p>
          <a:p>
            <a:pPr algn="ctr"/>
            <a:r>
              <a:rPr lang="fr-FR" b="1" dirty="0"/>
              <a:t>E</a:t>
            </a:r>
          </a:p>
        </p:txBody>
      </p:sp>
      <p:sp>
        <p:nvSpPr>
          <p:cNvPr id="9" name="ZoneTexte 8">
            <a:extLst>
              <a:ext uri="{FF2B5EF4-FFF2-40B4-BE49-F238E27FC236}">
                <a16:creationId xmlns:a16="http://schemas.microsoft.com/office/drawing/2014/main" id="{FA0577B9-7CFA-406F-819E-A06A8F765997}"/>
              </a:ext>
            </a:extLst>
          </p:cNvPr>
          <p:cNvSpPr txBox="1"/>
          <p:nvPr/>
        </p:nvSpPr>
        <p:spPr>
          <a:xfrm>
            <a:off x="10919460" y="1198389"/>
            <a:ext cx="990600" cy="4247317"/>
          </a:xfrm>
          <a:prstGeom prst="rect">
            <a:avLst/>
          </a:prstGeom>
          <a:noFill/>
        </p:spPr>
        <p:txBody>
          <a:bodyPr wrap="square" rtlCol="0">
            <a:spAutoFit/>
          </a:bodyPr>
          <a:lstStyle/>
          <a:p>
            <a:pPr algn="ctr"/>
            <a:r>
              <a:rPr lang="fr-FR" b="1" dirty="0"/>
              <a:t>S</a:t>
            </a:r>
          </a:p>
          <a:p>
            <a:pPr algn="ctr"/>
            <a:r>
              <a:rPr lang="fr-FR" b="1" dirty="0"/>
              <a:t>U</a:t>
            </a:r>
          </a:p>
          <a:p>
            <a:pPr algn="ctr"/>
            <a:r>
              <a:rPr lang="fr-FR" b="1" dirty="0"/>
              <a:t>R</a:t>
            </a:r>
          </a:p>
          <a:p>
            <a:pPr algn="ctr"/>
            <a:endParaRPr lang="fr-FR" b="1" dirty="0"/>
          </a:p>
          <a:p>
            <a:pPr algn="ctr"/>
            <a:r>
              <a:rPr lang="fr-FR" b="1" dirty="0"/>
              <a:t>V</a:t>
            </a:r>
          </a:p>
          <a:p>
            <a:pPr algn="ctr"/>
            <a:r>
              <a:rPr lang="fr-FR" b="1" dirty="0"/>
              <a:t>O</a:t>
            </a:r>
          </a:p>
          <a:p>
            <a:pPr algn="ctr"/>
            <a:r>
              <a:rPr lang="fr-FR" b="1" dirty="0"/>
              <a:t>T</a:t>
            </a:r>
          </a:p>
          <a:p>
            <a:pPr algn="ctr"/>
            <a:r>
              <a:rPr lang="fr-FR" b="1" dirty="0"/>
              <a:t>R</a:t>
            </a:r>
          </a:p>
          <a:p>
            <a:pPr algn="ctr"/>
            <a:r>
              <a:rPr lang="fr-FR" b="1" dirty="0"/>
              <a:t>E</a:t>
            </a:r>
          </a:p>
          <a:p>
            <a:pPr algn="ctr"/>
            <a:endParaRPr lang="fr-FR" b="1" dirty="0"/>
          </a:p>
          <a:p>
            <a:pPr algn="ctr"/>
            <a:r>
              <a:rPr lang="fr-FR" b="1" dirty="0"/>
              <a:t>T</a:t>
            </a:r>
          </a:p>
          <a:p>
            <a:pPr algn="ctr"/>
            <a:r>
              <a:rPr lang="fr-FR" b="1" dirty="0"/>
              <a:t>A</a:t>
            </a:r>
          </a:p>
          <a:p>
            <a:pPr algn="ctr"/>
            <a:r>
              <a:rPr lang="fr-FR" b="1" dirty="0"/>
              <a:t>B</a:t>
            </a:r>
          </a:p>
          <a:p>
            <a:pPr algn="ctr"/>
            <a:r>
              <a:rPr lang="fr-FR" b="1" dirty="0"/>
              <a:t>L</a:t>
            </a:r>
          </a:p>
          <a:p>
            <a:pPr algn="ctr"/>
            <a:r>
              <a:rPr lang="fr-FR" b="1" dirty="0"/>
              <a:t>E</a:t>
            </a:r>
          </a:p>
        </p:txBody>
      </p:sp>
      <p:pic>
        <p:nvPicPr>
          <p:cNvPr id="19" name="Image 18" descr="Une image contenant alimentation&#10;&#10;Description générée automatiquement">
            <a:extLst>
              <a:ext uri="{FF2B5EF4-FFF2-40B4-BE49-F238E27FC236}">
                <a16:creationId xmlns:a16="http://schemas.microsoft.com/office/drawing/2014/main" id="{277D13A5-650E-4503-B7AB-43FE769DB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5440" y="5341984"/>
            <a:ext cx="1607316" cy="1458152"/>
          </a:xfrm>
          <a:prstGeom prst="rect">
            <a:avLst/>
          </a:prstGeom>
          <a:solidFill>
            <a:schemeClr val="bg1"/>
          </a:solidFill>
        </p:spPr>
      </p:pic>
      <p:pic>
        <p:nvPicPr>
          <p:cNvPr id="20" name="Image 19">
            <a:extLst>
              <a:ext uri="{FF2B5EF4-FFF2-40B4-BE49-F238E27FC236}">
                <a16:creationId xmlns:a16="http://schemas.microsoft.com/office/drawing/2014/main" id="{826BED88-7E63-4C69-A6A8-46FF7EE72B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519" y="5765714"/>
            <a:ext cx="518641" cy="420784"/>
          </a:xfrm>
          <a:prstGeom prst="rect">
            <a:avLst/>
          </a:prstGeom>
        </p:spPr>
      </p:pic>
      <p:sp>
        <p:nvSpPr>
          <p:cNvPr id="21" name="Espace réservé du numéro de diapositive 20">
            <a:extLst>
              <a:ext uri="{FF2B5EF4-FFF2-40B4-BE49-F238E27FC236}">
                <a16:creationId xmlns:a16="http://schemas.microsoft.com/office/drawing/2014/main" id="{31362AF9-8E0E-46A9-9184-A1FA2E188DB8}"/>
              </a:ext>
            </a:extLst>
          </p:cNvPr>
          <p:cNvSpPr>
            <a:spLocks noGrp="1"/>
          </p:cNvSpPr>
          <p:nvPr>
            <p:ph type="sldNum" sz="quarter" idx="12"/>
          </p:nvPr>
        </p:nvSpPr>
        <p:spPr/>
        <p:txBody>
          <a:bodyPr/>
          <a:lstStyle/>
          <a:p>
            <a:fld id="{E5DCE266-CCDA-4DEB-8A9C-F7397A2B4302}" type="slidenum">
              <a:rPr lang="fr-FR" smtClean="0"/>
              <a:t>17</a:t>
            </a:fld>
            <a:endParaRPr lang="fr-FR"/>
          </a:p>
        </p:txBody>
      </p:sp>
      <p:grpSp>
        <p:nvGrpSpPr>
          <p:cNvPr id="22" name="Groupe 21">
            <a:extLst>
              <a:ext uri="{FF2B5EF4-FFF2-40B4-BE49-F238E27FC236}">
                <a16:creationId xmlns:a16="http://schemas.microsoft.com/office/drawing/2014/main" id="{362FFC64-579B-4834-A229-DA1AF76E3477}"/>
              </a:ext>
            </a:extLst>
          </p:cNvPr>
          <p:cNvGrpSpPr/>
          <p:nvPr/>
        </p:nvGrpSpPr>
        <p:grpSpPr>
          <a:xfrm>
            <a:off x="6269553" y="176209"/>
            <a:ext cx="2693399" cy="910569"/>
            <a:chOff x="6509822" y="5655257"/>
            <a:chExt cx="2555776" cy="647586"/>
          </a:xfrm>
        </p:grpSpPr>
        <p:pic>
          <p:nvPicPr>
            <p:cNvPr id="23" name="Image 22">
              <a:extLst>
                <a:ext uri="{FF2B5EF4-FFF2-40B4-BE49-F238E27FC236}">
                  <a16:creationId xmlns:a16="http://schemas.microsoft.com/office/drawing/2014/main" id="{34EFD039-3DB4-47B6-83AF-ECB2E308D2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0936" y="5656521"/>
              <a:ext cx="1206625" cy="632716"/>
            </a:xfrm>
            <a:prstGeom prst="rect">
              <a:avLst/>
            </a:prstGeom>
          </p:spPr>
        </p:pic>
        <p:pic>
          <p:nvPicPr>
            <p:cNvPr id="24" name="Image 23">
              <a:extLst>
                <a:ext uri="{FF2B5EF4-FFF2-40B4-BE49-F238E27FC236}">
                  <a16:creationId xmlns:a16="http://schemas.microsoft.com/office/drawing/2014/main" id="{7DA45C61-AC9E-4EF9-B2CE-8D2094B859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9822" y="5655257"/>
              <a:ext cx="1007528" cy="633979"/>
            </a:xfrm>
            <a:prstGeom prst="rect">
              <a:avLst/>
            </a:prstGeom>
          </p:spPr>
        </p:pic>
        <p:pic>
          <p:nvPicPr>
            <p:cNvPr id="25" name="Image 24">
              <a:extLst>
                <a:ext uri="{FF2B5EF4-FFF2-40B4-BE49-F238E27FC236}">
                  <a16:creationId xmlns:a16="http://schemas.microsoft.com/office/drawing/2014/main" id="{1C1F8870-5DB4-4B85-9965-636470297A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0078" y="5656521"/>
              <a:ext cx="1005520" cy="632716"/>
            </a:xfrm>
            <a:prstGeom prst="rect">
              <a:avLst/>
            </a:prstGeom>
          </p:spPr>
        </p:pic>
        <p:pic>
          <p:nvPicPr>
            <p:cNvPr id="26" name="Image 25">
              <a:extLst>
                <a:ext uri="{FF2B5EF4-FFF2-40B4-BE49-F238E27FC236}">
                  <a16:creationId xmlns:a16="http://schemas.microsoft.com/office/drawing/2014/main" id="{69CB2157-ED3A-4051-AAB9-7E7A219BE6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12149" y="6161082"/>
              <a:ext cx="253449" cy="141761"/>
            </a:xfrm>
            <a:prstGeom prst="rect">
              <a:avLst/>
            </a:prstGeom>
          </p:spPr>
        </p:pic>
      </p:grpSp>
      <p:sp>
        <p:nvSpPr>
          <p:cNvPr id="27" name="ZoneTexte 26">
            <a:extLst>
              <a:ext uri="{FF2B5EF4-FFF2-40B4-BE49-F238E27FC236}">
                <a16:creationId xmlns:a16="http://schemas.microsoft.com/office/drawing/2014/main" id="{EB19A35E-7E55-4EB3-B880-D2D121FB64A8}"/>
              </a:ext>
            </a:extLst>
          </p:cNvPr>
          <p:cNvSpPr txBox="1"/>
          <p:nvPr/>
        </p:nvSpPr>
        <p:spPr>
          <a:xfrm>
            <a:off x="6269553" y="248217"/>
            <a:ext cx="2765407" cy="307777"/>
          </a:xfrm>
          <a:prstGeom prst="rect">
            <a:avLst/>
          </a:prstGeom>
          <a:noFill/>
        </p:spPr>
        <p:txBody>
          <a:bodyPr wrap="square" rtlCol="0">
            <a:spAutoFit/>
          </a:bodyPr>
          <a:lstStyle/>
          <a:p>
            <a:pPr algn="ctr"/>
            <a:r>
              <a:rPr lang="fr-FR" sz="1400" dirty="0">
                <a:solidFill>
                  <a:schemeClr val="bg1"/>
                </a:solidFill>
              </a:rPr>
              <a:t>les 3 au </a:t>
            </a:r>
            <a:r>
              <a:rPr lang="fr-FR" sz="1400" dirty="0"/>
              <a:t>même </a:t>
            </a:r>
            <a:r>
              <a:rPr lang="fr-FR" sz="1400" dirty="0">
                <a:solidFill>
                  <a:schemeClr val="bg1"/>
                </a:solidFill>
              </a:rPr>
              <a:t>endroit </a:t>
            </a:r>
            <a:r>
              <a:rPr lang="fr-FR" sz="1400" dirty="0"/>
              <a:t>!</a:t>
            </a:r>
          </a:p>
        </p:txBody>
      </p:sp>
      <p:sp>
        <p:nvSpPr>
          <p:cNvPr id="28" name="Rectangle 27">
            <a:extLst>
              <a:ext uri="{FF2B5EF4-FFF2-40B4-BE49-F238E27FC236}">
                <a16:creationId xmlns:a16="http://schemas.microsoft.com/office/drawing/2014/main" id="{05F80A67-4A45-44BC-B85C-FF36B5C5035D}"/>
              </a:ext>
            </a:extLst>
          </p:cNvPr>
          <p:cNvSpPr/>
          <p:nvPr/>
        </p:nvSpPr>
        <p:spPr>
          <a:xfrm>
            <a:off x="1548800" y="839217"/>
            <a:ext cx="797013" cy="369332"/>
          </a:xfrm>
          <a:prstGeom prst="rect">
            <a:avLst/>
          </a:prstGeom>
        </p:spPr>
        <p:txBody>
          <a:bodyPr wrap="none">
            <a:spAutoFit/>
          </a:bodyPr>
          <a:lstStyle/>
          <a:p>
            <a:r>
              <a:rPr lang="fr-FR" dirty="0">
                <a:solidFill>
                  <a:schemeClr val="bg1"/>
                </a:solidFill>
              </a:rPr>
              <a:t>le VIN </a:t>
            </a:r>
            <a:endParaRPr lang="fr-FR" dirty="0"/>
          </a:p>
        </p:txBody>
      </p:sp>
      <p:sp>
        <p:nvSpPr>
          <p:cNvPr id="29" name="Rectangle 28">
            <a:extLst>
              <a:ext uri="{FF2B5EF4-FFF2-40B4-BE49-F238E27FC236}">
                <a16:creationId xmlns:a16="http://schemas.microsoft.com/office/drawing/2014/main" id="{B7278885-9A64-4A81-ACF0-4C832B148459}"/>
              </a:ext>
            </a:extLst>
          </p:cNvPr>
          <p:cNvSpPr/>
          <p:nvPr/>
        </p:nvSpPr>
        <p:spPr>
          <a:xfrm>
            <a:off x="1823354" y="5023336"/>
            <a:ext cx="900246" cy="369332"/>
          </a:xfrm>
          <a:prstGeom prst="rect">
            <a:avLst/>
          </a:prstGeom>
        </p:spPr>
        <p:txBody>
          <a:bodyPr wrap="none">
            <a:spAutoFit/>
          </a:bodyPr>
          <a:lstStyle/>
          <a:p>
            <a:r>
              <a:rPr lang="fr-FR" dirty="0">
                <a:solidFill>
                  <a:schemeClr val="bg1"/>
                </a:solidFill>
              </a:rPr>
              <a:t>le PAIN </a:t>
            </a:r>
            <a:endParaRPr lang="fr-FR" dirty="0"/>
          </a:p>
        </p:txBody>
      </p:sp>
      <p:sp>
        <p:nvSpPr>
          <p:cNvPr id="30" name="Rectangle 29">
            <a:extLst>
              <a:ext uri="{FF2B5EF4-FFF2-40B4-BE49-F238E27FC236}">
                <a16:creationId xmlns:a16="http://schemas.microsoft.com/office/drawing/2014/main" id="{357F47C3-24CC-4115-AAB2-04B6C6A059EF}"/>
              </a:ext>
            </a:extLst>
          </p:cNvPr>
          <p:cNvSpPr/>
          <p:nvPr/>
        </p:nvSpPr>
        <p:spPr>
          <a:xfrm>
            <a:off x="6231067" y="1111881"/>
            <a:ext cx="1426288" cy="369332"/>
          </a:xfrm>
          <a:prstGeom prst="rect">
            <a:avLst/>
          </a:prstGeom>
        </p:spPr>
        <p:txBody>
          <a:bodyPr wrap="none">
            <a:spAutoFit/>
          </a:bodyPr>
          <a:lstStyle/>
          <a:p>
            <a:r>
              <a:rPr lang="fr-FR" dirty="0">
                <a:solidFill>
                  <a:schemeClr val="bg1"/>
                </a:solidFill>
              </a:rPr>
              <a:t>le FROMAGE </a:t>
            </a:r>
            <a:endParaRPr lang="fr-FR" dirty="0"/>
          </a:p>
        </p:txBody>
      </p:sp>
    </p:spTree>
    <p:extLst>
      <p:ext uri="{BB962C8B-B14F-4D97-AF65-F5344CB8AC3E}">
        <p14:creationId xmlns:p14="http://schemas.microsoft.com/office/powerpoint/2010/main" val="103776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2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3000"/>
                                        <p:tgtEl>
                                          <p:spTgt spid="27"/>
                                        </p:tgtEl>
                                      </p:cBhvr>
                                    </p:animEffect>
                                  </p:childTnLst>
                                </p:cTn>
                              </p:par>
                            </p:childTnLst>
                          </p:cTn>
                        </p:par>
                        <p:par>
                          <p:cTn id="25" fill="hold">
                            <p:stCondLst>
                              <p:cond delay="5000"/>
                            </p:stCondLst>
                            <p:childTnLst>
                              <p:par>
                                <p:cTn id="26" presetID="1" presetClass="entr" presetSubtype="0" fill="hold" nodeType="afterEffect">
                                  <p:stCondLst>
                                    <p:cond delay="300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8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3000"/>
                                        <p:tgtEl>
                                          <p:spTgt spid="11"/>
                                        </p:tgtEl>
                                      </p:cBhvr>
                                    </p:animEffect>
                                  </p:childTnLst>
                                </p:cTn>
                              </p:par>
                            </p:childTnLst>
                          </p:cTn>
                        </p:par>
                        <p:par>
                          <p:cTn id="32" fill="hold">
                            <p:stCondLst>
                              <p:cond delay="110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3000"/>
                                        <p:tgtEl>
                                          <p:spTgt spid="1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par>
                          <p:cTn id="39" fill="hold">
                            <p:stCondLst>
                              <p:cond delay="14000"/>
                            </p:stCondLst>
                            <p:childTnLst>
                              <p:par>
                                <p:cTn id="40" presetID="26"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80">
                                          <p:stCondLst>
                                            <p:cond delay="0"/>
                                          </p:stCondLst>
                                        </p:cTn>
                                        <p:tgtEl>
                                          <p:spTgt spid="17"/>
                                        </p:tgtEl>
                                      </p:cBhvr>
                                    </p:animEffect>
                                    <p:anim calcmode="lin" valueType="num">
                                      <p:cBhvr>
                                        <p:cTn id="4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8" dur="26">
                                          <p:stCondLst>
                                            <p:cond delay="650"/>
                                          </p:stCondLst>
                                        </p:cTn>
                                        <p:tgtEl>
                                          <p:spTgt spid="17"/>
                                        </p:tgtEl>
                                      </p:cBhvr>
                                      <p:to x="100000" y="60000"/>
                                    </p:animScale>
                                    <p:animScale>
                                      <p:cBhvr>
                                        <p:cTn id="49" dur="166" decel="50000">
                                          <p:stCondLst>
                                            <p:cond delay="676"/>
                                          </p:stCondLst>
                                        </p:cTn>
                                        <p:tgtEl>
                                          <p:spTgt spid="17"/>
                                        </p:tgtEl>
                                      </p:cBhvr>
                                      <p:to x="100000" y="100000"/>
                                    </p:animScale>
                                    <p:animScale>
                                      <p:cBhvr>
                                        <p:cTn id="50" dur="26">
                                          <p:stCondLst>
                                            <p:cond delay="1312"/>
                                          </p:stCondLst>
                                        </p:cTn>
                                        <p:tgtEl>
                                          <p:spTgt spid="17"/>
                                        </p:tgtEl>
                                      </p:cBhvr>
                                      <p:to x="100000" y="80000"/>
                                    </p:animScale>
                                    <p:animScale>
                                      <p:cBhvr>
                                        <p:cTn id="51" dur="166" decel="50000">
                                          <p:stCondLst>
                                            <p:cond delay="1338"/>
                                          </p:stCondLst>
                                        </p:cTn>
                                        <p:tgtEl>
                                          <p:spTgt spid="17"/>
                                        </p:tgtEl>
                                      </p:cBhvr>
                                      <p:to x="100000" y="100000"/>
                                    </p:animScale>
                                    <p:animScale>
                                      <p:cBhvr>
                                        <p:cTn id="52" dur="26">
                                          <p:stCondLst>
                                            <p:cond delay="1642"/>
                                          </p:stCondLst>
                                        </p:cTn>
                                        <p:tgtEl>
                                          <p:spTgt spid="17"/>
                                        </p:tgtEl>
                                      </p:cBhvr>
                                      <p:to x="100000" y="90000"/>
                                    </p:animScale>
                                    <p:animScale>
                                      <p:cBhvr>
                                        <p:cTn id="53" dur="166" decel="50000">
                                          <p:stCondLst>
                                            <p:cond delay="1668"/>
                                          </p:stCondLst>
                                        </p:cTn>
                                        <p:tgtEl>
                                          <p:spTgt spid="17"/>
                                        </p:tgtEl>
                                      </p:cBhvr>
                                      <p:to x="100000" y="100000"/>
                                    </p:animScale>
                                    <p:animScale>
                                      <p:cBhvr>
                                        <p:cTn id="54" dur="26">
                                          <p:stCondLst>
                                            <p:cond delay="1808"/>
                                          </p:stCondLst>
                                        </p:cTn>
                                        <p:tgtEl>
                                          <p:spTgt spid="17"/>
                                        </p:tgtEl>
                                      </p:cBhvr>
                                      <p:to x="100000" y="95000"/>
                                    </p:animScale>
                                    <p:animScale>
                                      <p:cBhvr>
                                        <p:cTn id="55" dur="166" decel="50000">
                                          <p:stCondLst>
                                            <p:cond delay="1834"/>
                                          </p:stCondLst>
                                        </p:cTn>
                                        <p:tgtEl>
                                          <p:spTgt spid="17"/>
                                        </p:tgtEl>
                                      </p:cBhvr>
                                      <p:to x="100000" y="100000"/>
                                    </p:animScale>
                                  </p:childTnLst>
                                </p:cTn>
                              </p:par>
                            </p:childTnLst>
                          </p:cTn>
                        </p:par>
                        <p:par>
                          <p:cTn id="56" fill="hold">
                            <p:stCondLst>
                              <p:cond delay="16000"/>
                            </p:stCondLst>
                            <p:childTnLst>
                              <p:par>
                                <p:cTn id="57" presetID="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8" grpId="0" animBg="1"/>
      <p:bldP spid="14"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920870" y="1449525"/>
            <a:ext cx="10935850" cy="4770537"/>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Nous avons évoqué le rôle du sol, de l’arbre, la synergie entre les deux et comment palier astucieusement à la terrible malédiction du péché, tout en préservant la biodiversité avec très peu de produits phyto.</a:t>
            </a:r>
          </a:p>
          <a:p>
            <a:endParaRPr lang="fr-FR" sz="800" dirty="0"/>
          </a:p>
          <a:p>
            <a:pPr marL="285750" indent="-285750">
              <a:buFont typeface="Wingdings" panose="05000000000000000000" pitchFamily="2" charset="2"/>
              <a:buChar char="Ø"/>
            </a:pPr>
            <a:r>
              <a:rPr lang="fr-FR" sz="2800" dirty="0"/>
              <a:t> Ou comment maîtriser un système complexe qui joue la concurrence ou la complémentarité des végétaux, tout en jugulant les adventices ?</a:t>
            </a:r>
          </a:p>
          <a:p>
            <a:endParaRPr lang="fr-FR" sz="800" dirty="0"/>
          </a:p>
          <a:p>
            <a:pPr marL="285750" indent="-285750">
              <a:buFont typeface="Wingdings" panose="05000000000000000000" pitchFamily="2" charset="2"/>
              <a:buChar char="Ø"/>
            </a:pPr>
            <a:r>
              <a:rPr lang="fr-FR" sz="2800" dirty="0"/>
              <a:t> Mais comment va-t-on empêcher </a:t>
            </a:r>
            <a:r>
              <a:rPr lang="fr-FR" sz="2800" dirty="0">
                <a:solidFill>
                  <a:srgbClr val="00B0F0"/>
                </a:solidFill>
              </a:rPr>
              <a:t>les épines et les ronces </a:t>
            </a:r>
            <a:r>
              <a:rPr lang="fr-FR" sz="2800" dirty="0"/>
              <a:t>de repousser sur des hectares en Ariège parce qu’il n’y a plus d’agriculteur, parce qu’il n’y a plus d’élevage dans les zones en déprise ?</a:t>
            </a:r>
          </a:p>
          <a:p>
            <a:endParaRPr lang="fr-FR" sz="800" dirty="0"/>
          </a:p>
          <a:p>
            <a:pPr marL="285750" indent="-285750">
              <a:buFont typeface="Wingdings" panose="05000000000000000000" pitchFamily="2" charset="2"/>
              <a:buChar char="Ø"/>
            </a:pPr>
            <a:r>
              <a:rPr lang="fr-FR" sz="2800" dirty="0"/>
              <a:t> Comment va-t-on nourrir 1 à 2 milliards d’habitants supplémentaires, en protéines et en énergie sur des zones pauvres (Afrique) d’ici 2050 ?</a:t>
            </a:r>
            <a:endParaRPr lang="fr-FR" dirty="0"/>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800783"/>
            <a:ext cx="6728604" cy="523220"/>
          </a:xfrm>
          <a:prstGeom prst="rect">
            <a:avLst/>
          </a:prstGeom>
          <a:noFill/>
        </p:spPr>
        <p:txBody>
          <a:bodyPr wrap="square" rtlCol="0">
            <a:spAutoFit/>
          </a:bodyPr>
          <a:lstStyle/>
          <a:p>
            <a:r>
              <a:rPr lang="fr-FR" sz="2800" b="1" dirty="0"/>
              <a:t>C- Agriculture Systémique, AgroEcologie ?</a:t>
            </a:r>
          </a:p>
        </p:txBody>
      </p:sp>
      <p:sp>
        <p:nvSpPr>
          <p:cNvPr id="5" name="ZoneTexte 4">
            <a:extLst>
              <a:ext uri="{FF2B5EF4-FFF2-40B4-BE49-F238E27FC236}">
                <a16:creationId xmlns:a16="http://schemas.microsoft.com/office/drawing/2014/main" id="{E7019505-AFD7-48FA-B097-8B7A0A81E3D2}"/>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solidFill>
                  <a:srgbClr val="00B050"/>
                </a:solidFill>
              </a:rPr>
              <a:t>C- Agriculture Systémique, AgroEcologie ?</a:t>
            </a:r>
          </a:p>
          <a:p>
            <a:r>
              <a:rPr lang="fr-FR" sz="800" dirty="0"/>
              <a:t>D- Le mouvement végan</a:t>
            </a:r>
          </a:p>
          <a:p>
            <a:r>
              <a:rPr lang="fr-FR" sz="800" dirty="0"/>
              <a:t>E- L’attitude du chrétien</a:t>
            </a:r>
          </a:p>
        </p:txBody>
      </p:sp>
      <p:sp>
        <p:nvSpPr>
          <p:cNvPr id="7" name="Espace réservé du numéro de diapositive 6">
            <a:extLst>
              <a:ext uri="{FF2B5EF4-FFF2-40B4-BE49-F238E27FC236}">
                <a16:creationId xmlns:a16="http://schemas.microsoft.com/office/drawing/2014/main" id="{F12CD280-47C2-487C-98C7-A6A1CFB30665}"/>
              </a:ext>
            </a:extLst>
          </p:cNvPr>
          <p:cNvSpPr>
            <a:spLocks noGrp="1"/>
          </p:cNvSpPr>
          <p:nvPr>
            <p:ph type="sldNum" sz="quarter" idx="12"/>
          </p:nvPr>
        </p:nvSpPr>
        <p:spPr>
          <a:xfrm>
            <a:off x="9403080" y="6356350"/>
            <a:ext cx="2743200" cy="365125"/>
          </a:xfrm>
        </p:spPr>
        <p:txBody>
          <a:bodyPr/>
          <a:lstStyle/>
          <a:p>
            <a:fld id="{E5DCE266-CCDA-4DEB-8A9C-F7397A2B4302}" type="slidenum">
              <a:rPr lang="fr-FR" smtClean="0"/>
              <a:t>18</a:t>
            </a:fld>
            <a:endParaRPr lang="fr-FR" dirty="0"/>
          </a:p>
        </p:txBody>
      </p:sp>
    </p:spTree>
    <p:extLst>
      <p:ext uri="{BB962C8B-B14F-4D97-AF65-F5344CB8AC3E}">
        <p14:creationId xmlns:p14="http://schemas.microsoft.com/office/powerpoint/2010/main" val="30152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FBE04BE-E071-4CC6-8F5C-18972FB4C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740" y="623455"/>
            <a:ext cx="4153765" cy="3834245"/>
          </a:xfrm>
          <a:prstGeom prst="rect">
            <a:avLst/>
          </a:prstGeom>
        </p:spPr>
      </p:pic>
      <p:sp>
        <p:nvSpPr>
          <p:cNvPr id="4" name="ZoneTexte 3">
            <a:extLst>
              <a:ext uri="{FF2B5EF4-FFF2-40B4-BE49-F238E27FC236}">
                <a16:creationId xmlns:a16="http://schemas.microsoft.com/office/drawing/2014/main" id="{1F24C8A1-1233-4899-8348-4857BB76519A}"/>
              </a:ext>
            </a:extLst>
          </p:cNvPr>
          <p:cNvSpPr txBox="1"/>
          <p:nvPr/>
        </p:nvSpPr>
        <p:spPr>
          <a:xfrm>
            <a:off x="1346662" y="5487324"/>
            <a:ext cx="10164618" cy="523220"/>
          </a:xfrm>
          <a:prstGeom prst="rect">
            <a:avLst/>
          </a:prstGeom>
          <a:noFill/>
        </p:spPr>
        <p:txBody>
          <a:bodyPr wrap="square" rtlCol="0">
            <a:spAutoFit/>
          </a:bodyPr>
          <a:lstStyle/>
          <a:p>
            <a:r>
              <a:rPr lang="fr-FR" sz="2800" b="1" dirty="0">
                <a:solidFill>
                  <a:srgbClr val="37322D"/>
                </a:solidFill>
                <a:latin typeface="OpenSans"/>
              </a:rPr>
              <a:t>Alors les </a:t>
            </a:r>
            <a:r>
              <a:rPr lang="fr-FR" sz="2800" b="1" dirty="0" err="1">
                <a:solidFill>
                  <a:srgbClr val="37322D"/>
                </a:solidFill>
                <a:latin typeface="OpenSans"/>
              </a:rPr>
              <a:t>Vegan</a:t>
            </a:r>
            <a:r>
              <a:rPr lang="fr-FR" sz="2800" b="1" dirty="0">
                <a:solidFill>
                  <a:srgbClr val="37322D"/>
                </a:solidFill>
                <a:latin typeface="OpenSans"/>
              </a:rPr>
              <a:t> et la Bible dans tout cela, aurais-je perdu ma cible ?</a:t>
            </a:r>
          </a:p>
        </p:txBody>
      </p:sp>
      <p:sp>
        <p:nvSpPr>
          <p:cNvPr id="5" name="ZoneTexte 4">
            <a:extLst>
              <a:ext uri="{FF2B5EF4-FFF2-40B4-BE49-F238E27FC236}">
                <a16:creationId xmlns:a16="http://schemas.microsoft.com/office/drawing/2014/main" id="{CBD885ED-DC11-4745-B965-5D92B51D9C6D}"/>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2" name="Espace réservé du numéro de diapositive 1">
            <a:extLst>
              <a:ext uri="{FF2B5EF4-FFF2-40B4-BE49-F238E27FC236}">
                <a16:creationId xmlns:a16="http://schemas.microsoft.com/office/drawing/2014/main" id="{4DB7A218-FE37-440E-B190-CBA7F3D72F7C}"/>
              </a:ext>
            </a:extLst>
          </p:cNvPr>
          <p:cNvSpPr>
            <a:spLocks noGrp="1"/>
          </p:cNvSpPr>
          <p:nvPr>
            <p:ph type="sldNum" sz="quarter" idx="12"/>
          </p:nvPr>
        </p:nvSpPr>
        <p:spPr/>
        <p:txBody>
          <a:bodyPr/>
          <a:lstStyle/>
          <a:p>
            <a:fld id="{E5DCE266-CCDA-4DEB-8A9C-F7397A2B4302}" type="slidenum">
              <a:rPr lang="fr-FR" smtClean="0"/>
              <a:t>19</a:t>
            </a:fld>
            <a:endParaRPr lang="fr-FR"/>
          </a:p>
        </p:txBody>
      </p:sp>
    </p:spTree>
    <p:extLst>
      <p:ext uri="{BB962C8B-B14F-4D97-AF65-F5344CB8AC3E}">
        <p14:creationId xmlns:p14="http://schemas.microsoft.com/office/powerpoint/2010/main" val="3988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90445"/>
            <a:ext cx="11156830" cy="523220"/>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A- Les trois piliers du développement durable dans la Genèse …      </a:t>
            </a:r>
            <a:r>
              <a:rPr lang="fr-FR" sz="1400" dirty="0"/>
              <a:t>(pages 3-5)</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495983"/>
            <a:ext cx="6728604" cy="523220"/>
          </a:xfrm>
          <a:prstGeom prst="rect">
            <a:avLst/>
          </a:prstGeom>
          <a:noFill/>
        </p:spPr>
        <p:txBody>
          <a:bodyPr wrap="square" rtlCol="0">
            <a:spAutoFit/>
          </a:bodyPr>
          <a:lstStyle/>
          <a:p>
            <a:r>
              <a:rPr lang="fr-FR" sz="2800" dirty="0"/>
              <a:t>Le déroulé de cette présentation :</a:t>
            </a:r>
          </a:p>
        </p:txBody>
      </p:sp>
      <p:pic>
        <p:nvPicPr>
          <p:cNvPr id="4" name="Image 3">
            <a:extLst>
              <a:ext uri="{FF2B5EF4-FFF2-40B4-BE49-F238E27FC236}">
                <a16:creationId xmlns:a16="http://schemas.microsoft.com/office/drawing/2014/main" id="{DED45921-802F-4A91-8FE4-840F41B4A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312" y="4214357"/>
            <a:ext cx="723688" cy="668020"/>
          </a:xfrm>
          <a:prstGeom prst="rect">
            <a:avLst/>
          </a:prstGeom>
        </p:spPr>
      </p:pic>
      <p:pic>
        <p:nvPicPr>
          <p:cNvPr id="6" name="Image 5" descr="Une image contenant dessin&#10;&#10;Description générée automatiquement">
            <a:extLst>
              <a:ext uri="{FF2B5EF4-FFF2-40B4-BE49-F238E27FC236}">
                <a16:creationId xmlns:a16="http://schemas.microsoft.com/office/drawing/2014/main" id="{D18B9DDA-1FCD-4A68-99A4-5BFA19D84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662" y="5012348"/>
            <a:ext cx="2809875" cy="1628775"/>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E2F22B4E-3FC4-442C-8986-D4AC02099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905" y="2847923"/>
            <a:ext cx="2106295" cy="1107504"/>
          </a:xfrm>
          <a:prstGeom prst="rect">
            <a:avLst/>
          </a:prstGeom>
        </p:spPr>
      </p:pic>
      <p:sp>
        <p:nvSpPr>
          <p:cNvPr id="9" name="Rectangle 8">
            <a:extLst>
              <a:ext uri="{FF2B5EF4-FFF2-40B4-BE49-F238E27FC236}">
                <a16:creationId xmlns:a16="http://schemas.microsoft.com/office/drawing/2014/main" id="{A66EDBAE-6A4D-44B6-AFA9-759F636D0C3A}"/>
              </a:ext>
            </a:extLst>
          </p:cNvPr>
          <p:cNvSpPr/>
          <p:nvPr/>
        </p:nvSpPr>
        <p:spPr>
          <a:xfrm>
            <a:off x="1035170" y="2174620"/>
            <a:ext cx="11156830" cy="523220"/>
          </a:xfrm>
          <a:prstGeom prst="rect">
            <a:avLst/>
          </a:prstGeom>
        </p:spPr>
        <p:txBody>
          <a:bodyPr wrap="square">
            <a:spAutoFit/>
          </a:bodyPr>
          <a:lstStyle/>
          <a:p>
            <a:pPr marL="285750" indent="-285750">
              <a:buFont typeface="Wingdings" panose="05000000000000000000" pitchFamily="2" charset="2"/>
              <a:buChar char="Ø"/>
            </a:pPr>
            <a:r>
              <a:rPr lang="fr-FR" sz="2800" dirty="0"/>
              <a:t> B- Régime alimentaire de l’Homme et son impact écologique !         </a:t>
            </a:r>
            <a:r>
              <a:rPr lang="fr-FR" sz="1400" dirty="0"/>
              <a:t>(pages 6-8)</a:t>
            </a:r>
          </a:p>
        </p:txBody>
      </p:sp>
      <p:sp>
        <p:nvSpPr>
          <p:cNvPr id="10" name="Rectangle 9">
            <a:extLst>
              <a:ext uri="{FF2B5EF4-FFF2-40B4-BE49-F238E27FC236}">
                <a16:creationId xmlns:a16="http://schemas.microsoft.com/office/drawing/2014/main" id="{4E24C4D5-C05F-4D51-9483-E9B765C0255D}"/>
              </a:ext>
            </a:extLst>
          </p:cNvPr>
          <p:cNvSpPr/>
          <p:nvPr/>
        </p:nvSpPr>
        <p:spPr>
          <a:xfrm>
            <a:off x="1035170" y="3222909"/>
            <a:ext cx="11156830" cy="523220"/>
          </a:xfrm>
          <a:prstGeom prst="rect">
            <a:avLst/>
          </a:prstGeom>
        </p:spPr>
        <p:txBody>
          <a:bodyPr wrap="square">
            <a:spAutoFit/>
          </a:bodyPr>
          <a:lstStyle/>
          <a:p>
            <a:pPr marL="285750" indent="-285750">
              <a:buFont typeface="Wingdings" panose="05000000000000000000" pitchFamily="2" charset="2"/>
              <a:buChar char="Ø"/>
            </a:pPr>
            <a:r>
              <a:rPr lang="fr-FR" sz="2800" dirty="0"/>
              <a:t> C- Agriculture Systémique, AgroEcologie ? 			          </a:t>
            </a:r>
            <a:r>
              <a:rPr lang="fr-FR" sz="1400" dirty="0"/>
              <a:t>(pages 9-18)</a:t>
            </a:r>
          </a:p>
        </p:txBody>
      </p:sp>
      <p:sp>
        <p:nvSpPr>
          <p:cNvPr id="12" name="Rectangle 11">
            <a:extLst>
              <a:ext uri="{FF2B5EF4-FFF2-40B4-BE49-F238E27FC236}">
                <a16:creationId xmlns:a16="http://schemas.microsoft.com/office/drawing/2014/main" id="{ABC76056-D23D-40D8-A3D4-52AB3781BC10}"/>
              </a:ext>
            </a:extLst>
          </p:cNvPr>
          <p:cNvSpPr/>
          <p:nvPr/>
        </p:nvSpPr>
        <p:spPr>
          <a:xfrm>
            <a:off x="1026544" y="4341165"/>
            <a:ext cx="11165455" cy="523220"/>
          </a:xfrm>
          <a:prstGeom prst="rect">
            <a:avLst/>
          </a:prstGeom>
        </p:spPr>
        <p:txBody>
          <a:bodyPr wrap="square">
            <a:spAutoFit/>
          </a:bodyPr>
          <a:lstStyle/>
          <a:p>
            <a:pPr marL="285750" indent="-285750">
              <a:buFont typeface="Wingdings" panose="05000000000000000000" pitchFamily="2" charset="2"/>
              <a:buChar char="Ø"/>
            </a:pPr>
            <a:r>
              <a:rPr lang="fr-FR" sz="2800" dirty="0"/>
              <a:t> </a:t>
            </a:r>
            <a:r>
              <a:rPr lang="fr-FR" sz="2800" b="1" dirty="0"/>
              <a:t>D- Le mouvement végan.</a:t>
            </a:r>
            <a:r>
              <a:rPr lang="fr-FR" sz="2800" dirty="0"/>
              <a:t>		 				          </a:t>
            </a:r>
            <a:r>
              <a:rPr lang="fr-FR" sz="1400" dirty="0"/>
              <a:t>(pages 19-39)</a:t>
            </a:r>
          </a:p>
        </p:txBody>
      </p:sp>
      <p:sp>
        <p:nvSpPr>
          <p:cNvPr id="13" name="Rectangle 12">
            <a:extLst>
              <a:ext uri="{FF2B5EF4-FFF2-40B4-BE49-F238E27FC236}">
                <a16:creationId xmlns:a16="http://schemas.microsoft.com/office/drawing/2014/main" id="{D8A0299F-C4F1-410C-8B2E-4FAB1F8972B6}"/>
              </a:ext>
            </a:extLst>
          </p:cNvPr>
          <p:cNvSpPr/>
          <p:nvPr/>
        </p:nvSpPr>
        <p:spPr>
          <a:xfrm>
            <a:off x="1035170" y="5565126"/>
            <a:ext cx="11156829" cy="523220"/>
          </a:xfrm>
          <a:prstGeom prst="rect">
            <a:avLst/>
          </a:prstGeom>
        </p:spPr>
        <p:txBody>
          <a:bodyPr wrap="square">
            <a:spAutoFit/>
          </a:bodyPr>
          <a:lstStyle/>
          <a:p>
            <a:pPr marL="457200" indent="-457200">
              <a:buFont typeface="Wingdings" panose="05000000000000000000" pitchFamily="2" charset="2"/>
              <a:buChar char="Ø"/>
            </a:pPr>
            <a:r>
              <a:rPr lang="fr-FR" sz="2800" dirty="0"/>
              <a:t>E- L’attitude du chrétien. 						          </a:t>
            </a:r>
            <a:r>
              <a:rPr lang="fr-FR" sz="1400" dirty="0"/>
              <a:t>(pages 40-43)</a:t>
            </a:r>
          </a:p>
        </p:txBody>
      </p:sp>
      <p:sp>
        <p:nvSpPr>
          <p:cNvPr id="5" name="Espace réservé du numéro de diapositive 4">
            <a:extLst>
              <a:ext uri="{FF2B5EF4-FFF2-40B4-BE49-F238E27FC236}">
                <a16:creationId xmlns:a16="http://schemas.microsoft.com/office/drawing/2014/main" id="{BD7BC06A-29D8-439B-AABA-356E71FCF263}"/>
              </a:ext>
            </a:extLst>
          </p:cNvPr>
          <p:cNvSpPr>
            <a:spLocks noGrp="1"/>
          </p:cNvSpPr>
          <p:nvPr>
            <p:ph type="sldNum" sz="quarter" idx="12"/>
          </p:nvPr>
        </p:nvSpPr>
        <p:spPr/>
        <p:txBody>
          <a:bodyPr/>
          <a:lstStyle/>
          <a:p>
            <a:fld id="{E5DCE266-CCDA-4DEB-8A9C-F7397A2B4302}" type="slidenum">
              <a:rPr lang="fr-FR" smtClean="0"/>
              <a:t>2</a:t>
            </a:fld>
            <a:endParaRPr lang="fr-FR"/>
          </a:p>
        </p:txBody>
      </p:sp>
    </p:spTree>
    <p:extLst>
      <p:ext uri="{BB962C8B-B14F-4D97-AF65-F5344CB8AC3E}">
        <p14:creationId xmlns:p14="http://schemas.microsoft.com/office/powerpoint/2010/main" val="598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75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75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tonnoir Banque D'Images Et Photos Libres De Droits - 123RF">
            <a:extLst>
              <a:ext uri="{FF2B5EF4-FFF2-40B4-BE49-F238E27FC236}">
                <a16:creationId xmlns:a16="http://schemas.microsoft.com/office/drawing/2014/main" id="{CF441698-A6E8-4F59-B87B-294AC59F0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 y="569277"/>
            <a:ext cx="5658485" cy="565848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A88E50B-EDC6-4460-9722-4B58920E0733}"/>
              </a:ext>
            </a:extLst>
          </p:cNvPr>
          <p:cNvSpPr txBox="1"/>
          <p:nvPr/>
        </p:nvSpPr>
        <p:spPr>
          <a:xfrm>
            <a:off x="5242560" y="1934289"/>
            <a:ext cx="6797040" cy="646331"/>
          </a:xfrm>
          <a:prstGeom prst="rect">
            <a:avLst/>
          </a:prstGeom>
          <a:noFill/>
        </p:spPr>
        <p:txBody>
          <a:bodyPr wrap="square" rtlCol="0">
            <a:spAutoFit/>
          </a:bodyPr>
          <a:lstStyle/>
          <a:p>
            <a:r>
              <a:rPr lang="fr-FR" dirty="0">
                <a:solidFill>
                  <a:schemeClr val="accent6">
                    <a:lumMod val="75000"/>
                  </a:schemeClr>
                </a:solidFill>
              </a:rPr>
              <a:t>FLEXITARIEN : individu qui a choisi de suivre un régime végétarien mais mange néanmoins des produits d’origine animale occasionnellement.</a:t>
            </a:r>
          </a:p>
        </p:txBody>
      </p:sp>
      <p:sp>
        <p:nvSpPr>
          <p:cNvPr id="6" name="ZoneTexte 5">
            <a:extLst>
              <a:ext uri="{FF2B5EF4-FFF2-40B4-BE49-F238E27FC236}">
                <a16:creationId xmlns:a16="http://schemas.microsoft.com/office/drawing/2014/main" id="{2EB11E6E-18BC-4AAC-BBD2-85FFE8200F3D}"/>
              </a:ext>
            </a:extLst>
          </p:cNvPr>
          <p:cNvSpPr txBox="1"/>
          <p:nvPr/>
        </p:nvSpPr>
        <p:spPr>
          <a:xfrm>
            <a:off x="4551680" y="2936240"/>
            <a:ext cx="7244080" cy="646331"/>
          </a:xfrm>
          <a:prstGeom prst="rect">
            <a:avLst/>
          </a:prstGeom>
          <a:noFill/>
        </p:spPr>
        <p:txBody>
          <a:bodyPr wrap="square" rtlCol="0">
            <a:spAutoFit/>
          </a:bodyPr>
          <a:lstStyle/>
          <a:p>
            <a:r>
              <a:rPr lang="fr-FR" dirty="0">
                <a:solidFill>
                  <a:srgbClr val="0070C0"/>
                </a:solidFill>
              </a:rPr>
              <a:t>VEGETARIEN : individu qui exclu de son régime toute chair animale y compris le poisson par contre il consomme du lait, des œufs, du miel.</a:t>
            </a:r>
          </a:p>
        </p:txBody>
      </p:sp>
      <p:sp>
        <p:nvSpPr>
          <p:cNvPr id="7" name="ZoneTexte 6">
            <a:extLst>
              <a:ext uri="{FF2B5EF4-FFF2-40B4-BE49-F238E27FC236}">
                <a16:creationId xmlns:a16="http://schemas.microsoft.com/office/drawing/2014/main" id="{81D6531C-6971-454D-B6C6-7C36279B3C7C}"/>
              </a:ext>
            </a:extLst>
          </p:cNvPr>
          <p:cNvSpPr txBox="1"/>
          <p:nvPr/>
        </p:nvSpPr>
        <p:spPr>
          <a:xfrm>
            <a:off x="3881120" y="4087911"/>
            <a:ext cx="8158480" cy="646331"/>
          </a:xfrm>
          <a:prstGeom prst="rect">
            <a:avLst/>
          </a:prstGeom>
          <a:noFill/>
        </p:spPr>
        <p:txBody>
          <a:bodyPr wrap="square" rtlCol="0">
            <a:spAutoFit/>
          </a:bodyPr>
          <a:lstStyle/>
          <a:p>
            <a:r>
              <a:rPr lang="fr-FR" dirty="0">
                <a:solidFill>
                  <a:srgbClr val="D5A305"/>
                </a:solidFill>
              </a:rPr>
              <a:t>VEGETALIEN : individu qui exclu de son régime, tout produit d’origine animale y compris produits laitiers, œufs, miel, il consomme seulement des végétaux.</a:t>
            </a:r>
          </a:p>
        </p:txBody>
      </p:sp>
      <p:sp>
        <p:nvSpPr>
          <p:cNvPr id="8" name="ZoneTexte 7">
            <a:extLst>
              <a:ext uri="{FF2B5EF4-FFF2-40B4-BE49-F238E27FC236}">
                <a16:creationId xmlns:a16="http://schemas.microsoft.com/office/drawing/2014/main" id="{7CF9BE0B-D983-4E39-9777-37F102391A05}"/>
              </a:ext>
            </a:extLst>
          </p:cNvPr>
          <p:cNvSpPr txBox="1"/>
          <p:nvPr/>
        </p:nvSpPr>
        <p:spPr>
          <a:xfrm>
            <a:off x="3647440" y="5239582"/>
            <a:ext cx="7498080" cy="369332"/>
          </a:xfrm>
          <a:prstGeom prst="rect">
            <a:avLst/>
          </a:prstGeom>
          <a:noFill/>
        </p:spPr>
        <p:txBody>
          <a:bodyPr wrap="square" rtlCol="0">
            <a:spAutoFit/>
          </a:bodyPr>
          <a:lstStyle/>
          <a:p>
            <a:r>
              <a:rPr lang="fr-FR" dirty="0">
                <a:solidFill>
                  <a:schemeClr val="accent2">
                    <a:lumMod val="75000"/>
                  </a:schemeClr>
                </a:solidFill>
              </a:rPr>
              <a:t>VEGAN : un mode de vie de plus grande envergure encore … une philosophie.</a:t>
            </a:r>
          </a:p>
        </p:txBody>
      </p:sp>
      <p:sp>
        <p:nvSpPr>
          <p:cNvPr id="9" name="ZoneTexte 8">
            <a:extLst>
              <a:ext uri="{FF2B5EF4-FFF2-40B4-BE49-F238E27FC236}">
                <a16:creationId xmlns:a16="http://schemas.microsoft.com/office/drawing/2014/main" id="{B9AE5907-B8E5-41E5-86E2-0A83D52A0057}"/>
              </a:ext>
            </a:extLst>
          </p:cNvPr>
          <p:cNvSpPr txBox="1"/>
          <p:nvPr/>
        </p:nvSpPr>
        <p:spPr>
          <a:xfrm>
            <a:off x="5963920" y="621922"/>
            <a:ext cx="4775200" cy="584775"/>
          </a:xfrm>
          <a:prstGeom prst="rect">
            <a:avLst/>
          </a:prstGeom>
          <a:noFill/>
        </p:spPr>
        <p:txBody>
          <a:bodyPr wrap="square" rtlCol="0">
            <a:spAutoFit/>
          </a:bodyPr>
          <a:lstStyle/>
          <a:p>
            <a:pPr algn="ctr"/>
            <a:r>
              <a:rPr lang="fr-FR" sz="3200" b="1" dirty="0"/>
              <a:t>QUELQUES DEFINITIONS</a:t>
            </a:r>
          </a:p>
        </p:txBody>
      </p:sp>
      <p:pic>
        <p:nvPicPr>
          <p:cNvPr id="11" name="Image 10" descr="Une image contenant dessin&#10;&#10;Description générée automatiquement">
            <a:extLst>
              <a:ext uri="{FF2B5EF4-FFF2-40B4-BE49-F238E27FC236}">
                <a16:creationId xmlns:a16="http://schemas.microsoft.com/office/drawing/2014/main" id="{C30DCE55-F70D-4205-B8D0-383197410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489" y="6158708"/>
            <a:ext cx="755015" cy="546892"/>
          </a:xfrm>
          <a:prstGeom prst="rect">
            <a:avLst/>
          </a:prstGeom>
        </p:spPr>
      </p:pic>
      <p:sp>
        <p:nvSpPr>
          <p:cNvPr id="15" name="ZoneTexte 14">
            <a:extLst>
              <a:ext uri="{FF2B5EF4-FFF2-40B4-BE49-F238E27FC236}">
                <a16:creationId xmlns:a16="http://schemas.microsoft.com/office/drawing/2014/main" id="{1390A7AA-A1CD-4EA1-83E4-D2D6965575A4}"/>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12" name="Espace réservé du numéro de diapositive 11">
            <a:extLst>
              <a:ext uri="{FF2B5EF4-FFF2-40B4-BE49-F238E27FC236}">
                <a16:creationId xmlns:a16="http://schemas.microsoft.com/office/drawing/2014/main" id="{6DA4B683-681B-4F28-A92E-A5F90096E0D7}"/>
              </a:ext>
            </a:extLst>
          </p:cNvPr>
          <p:cNvSpPr>
            <a:spLocks noGrp="1"/>
          </p:cNvSpPr>
          <p:nvPr>
            <p:ph type="sldNum" sz="quarter" idx="12"/>
          </p:nvPr>
        </p:nvSpPr>
        <p:spPr/>
        <p:txBody>
          <a:bodyPr/>
          <a:lstStyle/>
          <a:p>
            <a:fld id="{E5DCE266-CCDA-4DEB-8A9C-F7397A2B4302}" type="slidenum">
              <a:rPr lang="fr-FR" smtClean="0"/>
              <a:t>20</a:t>
            </a:fld>
            <a:endParaRPr lang="fr-FR"/>
          </a:p>
        </p:txBody>
      </p:sp>
      <p:sp>
        <p:nvSpPr>
          <p:cNvPr id="13" name="ZoneTexte 12">
            <a:extLst>
              <a:ext uri="{FF2B5EF4-FFF2-40B4-BE49-F238E27FC236}">
                <a16:creationId xmlns:a16="http://schemas.microsoft.com/office/drawing/2014/main" id="{03C94804-60BA-4077-93F2-4F2D843FD778}"/>
              </a:ext>
            </a:extLst>
          </p:cNvPr>
          <p:cNvSpPr txBox="1"/>
          <p:nvPr/>
        </p:nvSpPr>
        <p:spPr>
          <a:xfrm>
            <a:off x="3789680" y="5608914"/>
            <a:ext cx="7564120" cy="369332"/>
          </a:xfrm>
          <a:prstGeom prst="rect">
            <a:avLst/>
          </a:prstGeom>
          <a:noFill/>
        </p:spPr>
        <p:txBody>
          <a:bodyPr wrap="square" rtlCol="0">
            <a:spAutoFit/>
          </a:bodyPr>
          <a:lstStyle/>
          <a:p>
            <a:r>
              <a:rPr lang="fr-FR" dirty="0"/>
              <a:t>Les deux dernières catégories représentent 2% de la population française.</a:t>
            </a:r>
          </a:p>
        </p:txBody>
      </p:sp>
      <p:sp>
        <p:nvSpPr>
          <p:cNvPr id="18" name="ZoneTexte 17">
            <a:extLst>
              <a:ext uri="{FF2B5EF4-FFF2-40B4-BE49-F238E27FC236}">
                <a16:creationId xmlns:a16="http://schemas.microsoft.com/office/drawing/2014/main" id="{CF6D046D-27B6-4C00-8F4C-46BB650384B4}"/>
              </a:ext>
            </a:extLst>
          </p:cNvPr>
          <p:cNvSpPr txBox="1"/>
          <p:nvPr/>
        </p:nvSpPr>
        <p:spPr>
          <a:xfrm>
            <a:off x="5242560" y="2529322"/>
            <a:ext cx="6877685" cy="369332"/>
          </a:xfrm>
          <a:prstGeom prst="rect">
            <a:avLst/>
          </a:prstGeom>
          <a:noFill/>
        </p:spPr>
        <p:txBody>
          <a:bodyPr wrap="square" rtlCol="0">
            <a:spAutoFit/>
          </a:bodyPr>
          <a:lstStyle/>
          <a:p>
            <a:r>
              <a:rPr lang="fr-FR" dirty="0"/>
              <a:t>Ce serait 30% de la population française.</a:t>
            </a:r>
          </a:p>
        </p:txBody>
      </p:sp>
    </p:spTree>
    <p:extLst>
      <p:ext uri="{BB962C8B-B14F-4D97-AF65-F5344CB8AC3E}">
        <p14:creationId xmlns:p14="http://schemas.microsoft.com/office/powerpoint/2010/main" val="104866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22" presetClass="entr" presetSubtype="4" fill="hold" grpId="0" nodeType="afterEffect">
                                  <p:stCondLst>
                                    <p:cond delay="300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4000"/>
                                        <p:tgtEl>
                                          <p:spTgt spid="8"/>
                                        </p:tgtEl>
                                      </p:cBhvr>
                                    </p:animEffect>
                                  </p:childTnLst>
                                </p:cTn>
                              </p:par>
                            </p:childTnLst>
                          </p:cTn>
                        </p:par>
                        <p:par>
                          <p:cTn id="22" fill="hold">
                            <p:stCondLst>
                              <p:cond delay="750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200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3"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99D27BF7-3AB3-49D8-8722-FD7F0D82ABDF}"/>
              </a:ext>
            </a:extLst>
          </p:cNvPr>
          <p:cNvGrpSpPr/>
          <p:nvPr/>
        </p:nvGrpSpPr>
        <p:grpSpPr>
          <a:xfrm>
            <a:off x="1763675" y="3996470"/>
            <a:ext cx="10084154" cy="2088027"/>
            <a:chOff x="1763675" y="3579910"/>
            <a:chExt cx="10084154" cy="2088027"/>
          </a:xfrm>
        </p:grpSpPr>
        <p:pic>
          <p:nvPicPr>
            <p:cNvPr id="6" name="Graphique 5" descr="Os">
              <a:extLst>
                <a:ext uri="{FF2B5EF4-FFF2-40B4-BE49-F238E27FC236}">
                  <a16:creationId xmlns:a16="http://schemas.microsoft.com/office/drawing/2014/main" id="{89FCF277-8C8E-4FA7-AB76-B8E6C244D6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8158" y="3957777"/>
              <a:ext cx="914400" cy="914400"/>
            </a:xfrm>
            <a:prstGeom prst="rect">
              <a:avLst/>
            </a:prstGeom>
          </p:spPr>
        </p:pic>
        <p:pic>
          <p:nvPicPr>
            <p:cNvPr id="8" name="Image 7">
              <a:extLst>
                <a:ext uri="{FF2B5EF4-FFF2-40B4-BE49-F238E27FC236}">
                  <a16:creationId xmlns:a16="http://schemas.microsoft.com/office/drawing/2014/main" id="{B6D35DFC-DEDB-4372-9840-319946733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680" y="3579910"/>
              <a:ext cx="800134" cy="1511977"/>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E625478D-36A3-47F7-8F8D-DD61A42330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0340" y="3683484"/>
              <a:ext cx="1402080" cy="1443623"/>
            </a:xfrm>
            <a:prstGeom prst="rect">
              <a:avLst/>
            </a:prstGeom>
          </p:spPr>
        </p:pic>
        <p:pic>
          <p:nvPicPr>
            <p:cNvPr id="12" name="Image 11" descr="Une image contenant dessin, chapeau&#10;&#10;Description générée automatiquement">
              <a:extLst>
                <a:ext uri="{FF2B5EF4-FFF2-40B4-BE49-F238E27FC236}">
                  <a16:creationId xmlns:a16="http://schemas.microsoft.com/office/drawing/2014/main" id="{4337FD1E-B7BF-4181-B835-CF1440B71F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3675" y="3881577"/>
              <a:ext cx="1568450" cy="1111250"/>
            </a:xfrm>
            <a:prstGeom prst="rect">
              <a:avLst/>
            </a:prstGeom>
          </p:spPr>
        </p:pic>
        <p:pic>
          <p:nvPicPr>
            <p:cNvPr id="14" name="Image 13">
              <a:extLst>
                <a:ext uri="{FF2B5EF4-FFF2-40B4-BE49-F238E27FC236}">
                  <a16:creationId xmlns:a16="http://schemas.microsoft.com/office/drawing/2014/main" id="{EF63331D-99B6-40BC-B7B9-4DFB92361C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7379" y="3881577"/>
              <a:ext cx="1695635" cy="914400"/>
            </a:xfrm>
            <a:prstGeom prst="rect">
              <a:avLst/>
            </a:prstGeom>
          </p:spPr>
        </p:pic>
        <p:pic>
          <p:nvPicPr>
            <p:cNvPr id="5" name="Image 4" descr="Une image contenant fleur, alimentation, dessin&#10;&#10;Description générée automatiquement">
              <a:extLst>
                <a:ext uri="{FF2B5EF4-FFF2-40B4-BE49-F238E27FC236}">
                  <a16:creationId xmlns:a16="http://schemas.microsoft.com/office/drawing/2014/main" id="{1A6EAE17-DB43-43A4-9B44-61F902FB22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7973" y="3847864"/>
              <a:ext cx="1244600" cy="1022350"/>
            </a:xfrm>
            <a:prstGeom prst="rect">
              <a:avLst/>
            </a:prstGeom>
          </p:spPr>
        </p:pic>
        <p:sp>
          <p:nvSpPr>
            <p:cNvPr id="7" name="ZoneTexte 6">
              <a:extLst>
                <a:ext uri="{FF2B5EF4-FFF2-40B4-BE49-F238E27FC236}">
                  <a16:creationId xmlns:a16="http://schemas.microsoft.com/office/drawing/2014/main" id="{1D2B7055-5E6F-417E-866E-EE77E00F5ACD}"/>
                </a:ext>
              </a:extLst>
            </p:cNvPr>
            <p:cNvSpPr txBox="1"/>
            <p:nvPr/>
          </p:nvSpPr>
          <p:spPr>
            <a:xfrm>
              <a:off x="2076095" y="5295900"/>
              <a:ext cx="994765" cy="369332"/>
            </a:xfrm>
            <a:prstGeom prst="rect">
              <a:avLst/>
            </a:prstGeom>
            <a:noFill/>
          </p:spPr>
          <p:txBody>
            <a:bodyPr wrap="square" rtlCol="0">
              <a:spAutoFit/>
            </a:bodyPr>
            <a:lstStyle/>
            <a:p>
              <a:pPr algn="ctr"/>
              <a:r>
                <a:rPr lang="fr-FR" dirty="0"/>
                <a:t>viandes</a:t>
              </a:r>
            </a:p>
          </p:txBody>
        </p:sp>
        <p:sp>
          <p:nvSpPr>
            <p:cNvPr id="36" name="ZoneTexte 35">
              <a:extLst>
                <a:ext uri="{FF2B5EF4-FFF2-40B4-BE49-F238E27FC236}">
                  <a16:creationId xmlns:a16="http://schemas.microsoft.com/office/drawing/2014/main" id="{7187B041-7155-4E25-9650-837918A93D51}"/>
                </a:ext>
              </a:extLst>
            </p:cNvPr>
            <p:cNvSpPr txBox="1"/>
            <p:nvPr/>
          </p:nvSpPr>
          <p:spPr>
            <a:xfrm>
              <a:off x="3526389" y="5295778"/>
              <a:ext cx="994765" cy="369332"/>
            </a:xfrm>
            <a:prstGeom prst="rect">
              <a:avLst/>
            </a:prstGeom>
            <a:noFill/>
          </p:spPr>
          <p:txBody>
            <a:bodyPr wrap="square" rtlCol="0">
              <a:spAutoFit/>
            </a:bodyPr>
            <a:lstStyle/>
            <a:p>
              <a:pPr algn="ctr"/>
              <a:r>
                <a:rPr lang="fr-FR" dirty="0"/>
                <a:t>lait</a:t>
              </a:r>
            </a:p>
          </p:txBody>
        </p:sp>
        <p:sp>
          <p:nvSpPr>
            <p:cNvPr id="37" name="ZoneTexte 36">
              <a:extLst>
                <a:ext uri="{FF2B5EF4-FFF2-40B4-BE49-F238E27FC236}">
                  <a16:creationId xmlns:a16="http://schemas.microsoft.com/office/drawing/2014/main" id="{B4D52EE8-BE0F-457F-88DF-EA9999EF7623}"/>
                </a:ext>
              </a:extLst>
            </p:cNvPr>
            <p:cNvSpPr txBox="1"/>
            <p:nvPr/>
          </p:nvSpPr>
          <p:spPr>
            <a:xfrm>
              <a:off x="4595930" y="5295778"/>
              <a:ext cx="1947265" cy="369332"/>
            </a:xfrm>
            <a:prstGeom prst="rect">
              <a:avLst/>
            </a:prstGeom>
            <a:noFill/>
          </p:spPr>
          <p:txBody>
            <a:bodyPr wrap="square" rtlCol="0">
              <a:spAutoFit/>
            </a:bodyPr>
            <a:lstStyle/>
            <a:p>
              <a:pPr algn="ctr"/>
              <a:r>
                <a:rPr lang="fr-FR" dirty="0"/>
                <a:t>objets en corne</a:t>
              </a:r>
            </a:p>
          </p:txBody>
        </p:sp>
        <p:sp>
          <p:nvSpPr>
            <p:cNvPr id="38" name="ZoneTexte 37">
              <a:extLst>
                <a:ext uri="{FF2B5EF4-FFF2-40B4-BE49-F238E27FC236}">
                  <a16:creationId xmlns:a16="http://schemas.microsoft.com/office/drawing/2014/main" id="{F34EB8BF-AF1C-4BB1-9A5F-C611EF5A65CB}"/>
                </a:ext>
              </a:extLst>
            </p:cNvPr>
            <p:cNvSpPr txBox="1"/>
            <p:nvPr/>
          </p:nvSpPr>
          <p:spPr>
            <a:xfrm>
              <a:off x="6530340" y="5288158"/>
              <a:ext cx="1772005" cy="369332"/>
            </a:xfrm>
            <a:prstGeom prst="rect">
              <a:avLst/>
            </a:prstGeom>
            <a:noFill/>
          </p:spPr>
          <p:txBody>
            <a:bodyPr wrap="square" rtlCol="0">
              <a:spAutoFit/>
            </a:bodyPr>
            <a:lstStyle/>
            <a:p>
              <a:pPr algn="ctr"/>
              <a:r>
                <a:rPr lang="fr-FR" dirty="0"/>
                <a:t>sacs vêtements</a:t>
              </a:r>
            </a:p>
          </p:txBody>
        </p:sp>
        <p:sp>
          <p:nvSpPr>
            <p:cNvPr id="39" name="ZoneTexte 38">
              <a:extLst>
                <a:ext uri="{FF2B5EF4-FFF2-40B4-BE49-F238E27FC236}">
                  <a16:creationId xmlns:a16="http://schemas.microsoft.com/office/drawing/2014/main" id="{70E7D131-ED09-46A7-BB17-7BB3C5A61152}"/>
                </a:ext>
              </a:extLst>
            </p:cNvPr>
            <p:cNvSpPr txBox="1"/>
            <p:nvPr/>
          </p:nvSpPr>
          <p:spPr>
            <a:xfrm>
              <a:off x="8566769" y="5294744"/>
              <a:ext cx="1406245" cy="369332"/>
            </a:xfrm>
            <a:prstGeom prst="rect">
              <a:avLst/>
            </a:prstGeom>
            <a:noFill/>
          </p:spPr>
          <p:txBody>
            <a:bodyPr wrap="square" rtlCol="0">
              <a:spAutoFit/>
            </a:bodyPr>
            <a:lstStyle/>
            <a:p>
              <a:pPr algn="ctr"/>
              <a:r>
                <a:rPr lang="fr-FR" dirty="0"/>
                <a:t>chaussures</a:t>
              </a:r>
            </a:p>
          </p:txBody>
        </p:sp>
        <p:sp>
          <p:nvSpPr>
            <p:cNvPr id="40" name="ZoneTexte 39">
              <a:extLst>
                <a:ext uri="{FF2B5EF4-FFF2-40B4-BE49-F238E27FC236}">
                  <a16:creationId xmlns:a16="http://schemas.microsoft.com/office/drawing/2014/main" id="{A03BCE01-8653-4E78-B1BE-EB62B5A407D3}"/>
                </a:ext>
              </a:extLst>
            </p:cNvPr>
            <p:cNvSpPr txBox="1"/>
            <p:nvPr/>
          </p:nvSpPr>
          <p:spPr>
            <a:xfrm>
              <a:off x="10334904" y="5298605"/>
              <a:ext cx="1512925" cy="369332"/>
            </a:xfrm>
            <a:prstGeom prst="rect">
              <a:avLst/>
            </a:prstGeom>
            <a:noFill/>
          </p:spPr>
          <p:txBody>
            <a:bodyPr wrap="square" rtlCol="0">
              <a:spAutoFit/>
            </a:bodyPr>
            <a:lstStyle/>
            <a:p>
              <a:pPr algn="ctr"/>
              <a:r>
                <a:rPr lang="fr-FR" dirty="0" err="1"/>
                <a:t>Bio-énergies</a:t>
              </a:r>
              <a:endParaRPr lang="fr-FR" dirty="0"/>
            </a:p>
          </p:txBody>
        </p:sp>
      </p:grpSp>
      <p:sp>
        <p:nvSpPr>
          <p:cNvPr id="2" name="ZoneTexte 1">
            <a:extLst>
              <a:ext uri="{FF2B5EF4-FFF2-40B4-BE49-F238E27FC236}">
                <a16:creationId xmlns:a16="http://schemas.microsoft.com/office/drawing/2014/main" id="{0D47265A-53B7-45E7-BB08-EEDF692AF972}"/>
              </a:ext>
            </a:extLst>
          </p:cNvPr>
          <p:cNvSpPr txBox="1"/>
          <p:nvPr/>
        </p:nvSpPr>
        <p:spPr>
          <a:xfrm>
            <a:off x="1035170" y="1574563"/>
            <a:ext cx="11156830" cy="646331"/>
          </a:xfrm>
          <a:prstGeom prst="rect">
            <a:avLst/>
          </a:prstGeom>
          <a:noFill/>
        </p:spPr>
        <p:txBody>
          <a:bodyPr wrap="square" rtlCol="0">
            <a:spAutoFit/>
          </a:bodyPr>
          <a:lstStyle/>
          <a:p>
            <a:pPr marL="285750" indent="-285750">
              <a:buFont typeface="Wingdings" panose="05000000000000000000" pitchFamily="2" charset="2"/>
              <a:buChar char="Ø"/>
            </a:pPr>
            <a:r>
              <a:rPr lang="fr-FR" dirty="0"/>
              <a:t> </a:t>
            </a:r>
            <a:r>
              <a:rPr lang="fr-FR" dirty="0">
                <a:latin typeface="Calibri" panose="020F0502020204030204" pitchFamily="34" charset="0"/>
                <a:ea typeface="Calibri" panose="020F0502020204030204" pitchFamily="34" charset="0"/>
                <a:cs typeface="Times New Roman" panose="02020603050405020304" pitchFamily="18" charset="0"/>
              </a:rPr>
              <a:t>C’est en 1951 que la Végan Society annonce une définition officielle : « </a:t>
            </a:r>
            <a:r>
              <a:rPr lang="fr-FR" i="1" dirty="0">
                <a:latin typeface="Calibri" panose="020F0502020204030204" pitchFamily="34" charset="0"/>
                <a:ea typeface="Calibri" panose="020F0502020204030204" pitchFamily="34" charset="0"/>
                <a:cs typeface="Times New Roman" panose="02020603050405020304" pitchFamily="18" charset="0"/>
              </a:rPr>
              <a:t>Le véganisme est la doctrine selon laquelle les humains doivent vivre sans exploiter les animaux</a:t>
            </a:r>
            <a:r>
              <a:rPr lang="fr-FR" dirty="0">
                <a:latin typeface="Calibri" panose="020F0502020204030204" pitchFamily="34" charset="0"/>
                <a:ea typeface="Calibri" panose="020F0502020204030204" pitchFamily="34" charset="0"/>
                <a:cs typeface="Times New Roman" panose="02020603050405020304" pitchFamily="18" charset="0"/>
              </a:rPr>
              <a:t>.».</a:t>
            </a:r>
            <a:r>
              <a:rPr lang="fr-FR" dirty="0"/>
              <a:t> Pythagore (500 </a:t>
            </a:r>
            <a:r>
              <a:rPr lang="fr-FR" dirty="0" err="1"/>
              <a:t>av.JC</a:t>
            </a:r>
            <a:r>
              <a:rPr lang="fr-FR" dirty="0"/>
              <a:t>) aurait été végan …</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910581"/>
            <a:ext cx="6728604" cy="523220"/>
          </a:xfrm>
          <a:prstGeom prst="rect">
            <a:avLst/>
          </a:prstGeom>
          <a:noFill/>
        </p:spPr>
        <p:txBody>
          <a:bodyPr wrap="square" rtlCol="0">
            <a:spAutoFit/>
          </a:bodyPr>
          <a:lstStyle/>
          <a:p>
            <a:r>
              <a:rPr lang="fr-FR" sz="2800" b="1" dirty="0"/>
              <a:t>E- Le mouvement végan.</a:t>
            </a:r>
          </a:p>
        </p:txBody>
      </p:sp>
      <p:grpSp>
        <p:nvGrpSpPr>
          <p:cNvPr id="20" name="Groupe 19">
            <a:extLst>
              <a:ext uri="{FF2B5EF4-FFF2-40B4-BE49-F238E27FC236}">
                <a16:creationId xmlns:a16="http://schemas.microsoft.com/office/drawing/2014/main" id="{927DED8C-465F-46F5-9764-95CF4FE095D7}"/>
              </a:ext>
            </a:extLst>
          </p:cNvPr>
          <p:cNvGrpSpPr/>
          <p:nvPr/>
        </p:nvGrpSpPr>
        <p:grpSpPr>
          <a:xfrm>
            <a:off x="1997768" y="4317363"/>
            <a:ext cx="1152000" cy="1152000"/>
            <a:chOff x="3423564" y="5145600"/>
            <a:chExt cx="1152000" cy="1152000"/>
          </a:xfrm>
        </p:grpSpPr>
        <p:cxnSp>
          <p:nvCxnSpPr>
            <p:cNvPr id="18" name="Connecteur droit 17">
              <a:extLst>
                <a:ext uri="{FF2B5EF4-FFF2-40B4-BE49-F238E27FC236}">
                  <a16:creationId xmlns:a16="http://schemas.microsoft.com/office/drawing/2014/main" id="{748EE387-5FDB-40EC-AE8F-1364C4BC0E78}"/>
                </a:ext>
              </a:extLst>
            </p:cNvPr>
            <p:cNvCxnSpPr/>
            <p:nvPr/>
          </p:nvCxnSpPr>
          <p:spPr>
            <a:xfrm>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9" name="Connecteur droit 18">
              <a:extLst>
                <a:ext uri="{FF2B5EF4-FFF2-40B4-BE49-F238E27FC236}">
                  <a16:creationId xmlns:a16="http://schemas.microsoft.com/office/drawing/2014/main" id="{BFD5AD5B-4043-4133-8E43-A0B28299AE9D}"/>
                </a:ext>
              </a:extLst>
            </p:cNvPr>
            <p:cNvCxnSpPr>
              <a:cxnSpLocks/>
            </p:cNvCxnSpPr>
            <p:nvPr/>
          </p:nvCxnSpPr>
          <p:spPr>
            <a:xfrm rot="5400000">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grpSp>
      <p:grpSp>
        <p:nvGrpSpPr>
          <p:cNvPr id="21" name="Groupe 20">
            <a:extLst>
              <a:ext uri="{FF2B5EF4-FFF2-40B4-BE49-F238E27FC236}">
                <a16:creationId xmlns:a16="http://schemas.microsoft.com/office/drawing/2014/main" id="{04CB5D2E-9367-40D9-AA8B-C11F77658806}"/>
              </a:ext>
            </a:extLst>
          </p:cNvPr>
          <p:cNvGrpSpPr/>
          <p:nvPr/>
        </p:nvGrpSpPr>
        <p:grpSpPr>
          <a:xfrm>
            <a:off x="3507950" y="4281363"/>
            <a:ext cx="1152000" cy="1152000"/>
            <a:chOff x="3423564" y="5145600"/>
            <a:chExt cx="1152000" cy="1152000"/>
          </a:xfrm>
        </p:grpSpPr>
        <p:cxnSp>
          <p:nvCxnSpPr>
            <p:cNvPr id="22" name="Connecteur droit 21">
              <a:extLst>
                <a:ext uri="{FF2B5EF4-FFF2-40B4-BE49-F238E27FC236}">
                  <a16:creationId xmlns:a16="http://schemas.microsoft.com/office/drawing/2014/main" id="{DE43E34A-0E23-4D94-8CA7-4DAFE25DE6B4}"/>
                </a:ext>
              </a:extLst>
            </p:cNvPr>
            <p:cNvCxnSpPr/>
            <p:nvPr/>
          </p:nvCxnSpPr>
          <p:spPr>
            <a:xfrm>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3" name="Connecteur droit 22">
              <a:extLst>
                <a:ext uri="{FF2B5EF4-FFF2-40B4-BE49-F238E27FC236}">
                  <a16:creationId xmlns:a16="http://schemas.microsoft.com/office/drawing/2014/main" id="{8826054E-D513-4E60-8EC4-7DD2FEB74ED6}"/>
                </a:ext>
              </a:extLst>
            </p:cNvPr>
            <p:cNvCxnSpPr>
              <a:cxnSpLocks/>
            </p:cNvCxnSpPr>
            <p:nvPr/>
          </p:nvCxnSpPr>
          <p:spPr>
            <a:xfrm rot="5400000">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grpSp>
      <p:grpSp>
        <p:nvGrpSpPr>
          <p:cNvPr id="24" name="Groupe 23">
            <a:extLst>
              <a:ext uri="{FF2B5EF4-FFF2-40B4-BE49-F238E27FC236}">
                <a16:creationId xmlns:a16="http://schemas.microsoft.com/office/drawing/2014/main" id="{C44428E0-8060-48CA-A126-73DBF91F7E92}"/>
              </a:ext>
            </a:extLst>
          </p:cNvPr>
          <p:cNvGrpSpPr/>
          <p:nvPr/>
        </p:nvGrpSpPr>
        <p:grpSpPr>
          <a:xfrm>
            <a:off x="5054626" y="4259127"/>
            <a:ext cx="1152000" cy="1152000"/>
            <a:chOff x="3423564" y="5145600"/>
            <a:chExt cx="1152000" cy="1152000"/>
          </a:xfrm>
        </p:grpSpPr>
        <p:cxnSp>
          <p:nvCxnSpPr>
            <p:cNvPr id="25" name="Connecteur droit 24">
              <a:extLst>
                <a:ext uri="{FF2B5EF4-FFF2-40B4-BE49-F238E27FC236}">
                  <a16:creationId xmlns:a16="http://schemas.microsoft.com/office/drawing/2014/main" id="{B7AF286A-4E03-45CF-9A03-FBF17C6ECFBF}"/>
                </a:ext>
              </a:extLst>
            </p:cNvPr>
            <p:cNvCxnSpPr/>
            <p:nvPr/>
          </p:nvCxnSpPr>
          <p:spPr>
            <a:xfrm>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6" name="Connecteur droit 25">
              <a:extLst>
                <a:ext uri="{FF2B5EF4-FFF2-40B4-BE49-F238E27FC236}">
                  <a16:creationId xmlns:a16="http://schemas.microsoft.com/office/drawing/2014/main" id="{F7CE8152-F178-4960-9E25-CDF9488A4306}"/>
                </a:ext>
              </a:extLst>
            </p:cNvPr>
            <p:cNvCxnSpPr>
              <a:cxnSpLocks/>
            </p:cNvCxnSpPr>
            <p:nvPr/>
          </p:nvCxnSpPr>
          <p:spPr>
            <a:xfrm rot="5400000">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grpSp>
      <p:grpSp>
        <p:nvGrpSpPr>
          <p:cNvPr id="27" name="Groupe 26">
            <a:extLst>
              <a:ext uri="{FF2B5EF4-FFF2-40B4-BE49-F238E27FC236}">
                <a16:creationId xmlns:a16="http://schemas.microsoft.com/office/drawing/2014/main" id="{1827BA45-5CA3-467E-8AEC-8EA8134339AF}"/>
              </a:ext>
            </a:extLst>
          </p:cNvPr>
          <p:cNvGrpSpPr/>
          <p:nvPr/>
        </p:nvGrpSpPr>
        <p:grpSpPr>
          <a:xfrm>
            <a:off x="6626640" y="4245855"/>
            <a:ext cx="1152000" cy="1152000"/>
            <a:chOff x="3423564" y="5145600"/>
            <a:chExt cx="1152000" cy="1152000"/>
          </a:xfrm>
        </p:grpSpPr>
        <p:cxnSp>
          <p:nvCxnSpPr>
            <p:cNvPr id="28" name="Connecteur droit 27">
              <a:extLst>
                <a:ext uri="{FF2B5EF4-FFF2-40B4-BE49-F238E27FC236}">
                  <a16:creationId xmlns:a16="http://schemas.microsoft.com/office/drawing/2014/main" id="{CBBFAC20-D211-4CC5-AEBD-065E4CC4CA36}"/>
                </a:ext>
              </a:extLst>
            </p:cNvPr>
            <p:cNvCxnSpPr/>
            <p:nvPr/>
          </p:nvCxnSpPr>
          <p:spPr>
            <a:xfrm>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9" name="Connecteur droit 28">
              <a:extLst>
                <a:ext uri="{FF2B5EF4-FFF2-40B4-BE49-F238E27FC236}">
                  <a16:creationId xmlns:a16="http://schemas.microsoft.com/office/drawing/2014/main" id="{C76D77D5-4C10-4AB3-9C85-C2D9B5055F0A}"/>
                </a:ext>
              </a:extLst>
            </p:cNvPr>
            <p:cNvCxnSpPr>
              <a:cxnSpLocks/>
            </p:cNvCxnSpPr>
            <p:nvPr/>
          </p:nvCxnSpPr>
          <p:spPr>
            <a:xfrm rot="5400000">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grpSp>
      <p:grpSp>
        <p:nvGrpSpPr>
          <p:cNvPr id="30" name="Groupe 29">
            <a:extLst>
              <a:ext uri="{FF2B5EF4-FFF2-40B4-BE49-F238E27FC236}">
                <a16:creationId xmlns:a16="http://schemas.microsoft.com/office/drawing/2014/main" id="{9E2507A9-EC7A-4B27-B244-7E73E7158908}"/>
              </a:ext>
            </a:extLst>
          </p:cNvPr>
          <p:cNvGrpSpPr/>
          <p:nvPr/>
        </p:nvGrpSpPr>
        <p:grpSpPr>
          <a:xfrm>
            <a:off x="8414664" y="4179337"/>
            <a:ext cx="1152000" cy="1152000"/>
            <a:chOff x="3423564" y="5145600"/>
            <a:chExt cx="1152000" cy="1152000"/>
          </a:xfrm>
        </p:grpSpPr>
        <p:cxnSp>
          <p:nvCxnSpPr>
            <p:cNvPr id="31" name="Connecteur droit 30">
              <a:extLst>
                <a:ext uri="{FF2B5EF4-FFF2-40B4-BE49-F238E27FC236}">
                  <a16:creationId xmlns:a16="http://schemas.microsoft.com/office/drawing/2014/main" id="{DE08345C-D75D-4425-80EC-38137A857361}"/>
                </a:ext>
              </a:extLst>
            </p:cNvPr>
            <p:cNvCxnSpPr/>
            <p:nvPr/>
          </p:nvCxnSpPr>
          <p:spPr>
            <a:xfrm>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2" name="Connecteur droit 31">
              <a:extLst>
                <a:ext uri="{FF2B5EF4-FFF2-40B4-BE49-F238E27FC236}">
                  <a16:creationId xmlns:a16="http://schemas.microsoft.com/office/drawing/2014/main" id="{9A21F8CC-3CE4-4BF0-A788-F1EADE4EDCA4}"/>
                </a:ext>
              </a:extLst>
            </p:cNvPr>
            <p:cNvCxnSpPr>
              <a:cxnSpLocks/>
            </p:cNvCxnSpPr>
            <p:nvPr/>
          </p:nvCxnSpPr>
          <p:spPr>
            <a:xfrm rot="5400000">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grpSp>
      <p:grpSp>
        <p:nvGrpSpPr>
          <p:cNvPr id="33" name="Groupe 32">
            <a:extLst>
              <a:ext uri="{FF2B5EF4-FFF2-40B4-BE49-F238E27FC236}">
                <a16:creationId xmlns:a16="http://schemas.microsoft.com/office/drawing/2014/main" id="{397A893F-1531-4D04-A0DB-D74E6D816AE5}"/>
              </a:ext>
            </a:extLst>
          </p:cNvPr>
          <p:cNvGrpSpPr/>
          <p:nvPr/>
        </p:nvGrpSpPr>
        <p:grpSpPr>
          <a:xfrm>
            <a:off x="10411104" y="4209817"/>
            <a:ext cx="1152000" cy="1152000"/>
            <a:chOff x="3423564" y="5145600"/>
            <a:chExt cx="1152000" cy="1152000"/>
          </a:xfrm>
        </p:grpSpPr>
        <p:cxnSp>
          <p:nvCxnSpPr>
            <p:cNvPr id="34" name="Connecteur droit 33">
              <a:extLst>
                <a:ext uri="{FF2B5EF4-FFF2-40B4-BE49-F238E27FC236}">
                  <a16:creationId xmlns:a16="http://schemas.microsoft.com/office/drawing/2014/main" id="{FFC100C6-5A70-4DA2-A80B-8830117EF9DD}"/>
                </a:ext>
              </a:extLst>
            </p:cNvPr>
            <p:cNvCxnSpPr/>
            <p:nvPr/>
          </p:nvCxnSpPr>
          <p:spPr>
            <a:xfrm>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5" name="Connecteur droit 34">
              <a:extLst>
                <a:ext uri="{FF2B5EF4-FFF2-40B4-BE49-F238E27FC236}">
                  <a16:creationId xmlns:a16="http://schemas.microsoft.com/office/drawing/2014/main" id="{861B4B45-4E9D-4B01-A369-D4C65FC85B51}"/>
                </a:ext>
              </a:extLst>
            </p:cNvPr>
            <p:cNvCxnSpPr>
              <a:cxnSpLocks/>
            </p:cNvCxnSpPr>
            <p:nvPr/>
          </p:nvCxnSpPr>
          <p:spPr>
            <a:xfrm rot="5400000">
              <a:off x="3423564" y="5181600"/>
              <a:ext cx="1152000" cy="108000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grpSp>
      <p:sp>
        <p:nvSpPr>
          <p:cNvPr id="9" name="Rectangle 8">
            <a:extLst>
              <a:ext uri="{FF2B5EF4-FFF2-40B4-BE49-F238E27FC236}">
                <a16:creationId xmlns:a16="http://schemas.microsoft.com/office/drawing/2014/main" id="{CE84EDA8-D893-4F90-91F6-80889C5E2D20}"/>
              </a:ext>
            </a:extLst>
          </p:cNvPr>
          <p:cNvSpPr/>
          <p:nvPr/>
        </p:nvSpPr>
        <p:spPr>
          <a:xfrm>
            <a:off x="1036498" y="2287602"/>
            <a:ext cx="11155502" cy="1477328"/>
          </a:xfrm>
          <a:prstGeom prst="rect">
            <a:avLst/>
          </a:prstGeom>
        </p:spPr>
        <p:txBody>
          <a:bodyPr wrap="square">
            <a:spAutoFit/>
          </a:bodyPr>
          <a:lstStyle/>
          <a:p>
            <a:pPr marL="285750" indent="-285750">
              <a:buFont typeface="Wingdings" panose="05000000000000000000" pitchFamily="2" charset="2"/>
              <a:buChar char="Ø"/>
            </a:pPr>
            <a:r>
              <a:rPr lang="fr-FR" dirty="0"/>
              <a:t>Le 20/11/1979, la Végan Society propose que s’est : « </a:t>
            </a:r>
            <a:r>
              <a:rPr lang="fr-FR" i="1" dirty="0"/>
              <a:t>Une philosophie et une façon de vivre qui cherche à exclure – autant que faire se peut – toute forme d’exploitation et de cruauté envers les animaux, que ce soit pour se nourrir, s'habiller, ou pour tout autre but, et par extension, faire la promotion du développement et l'usage d’alternatives sans exploitation animale, pour le bénéfice des humains, des animaux et de l'environnement </a:t>
            </a:r>
            <a:r>
              <a:rPr lang="fr-FR" dirty="0"/>
              <a:t>».</a:t>
            </a:r>
          </a:p>
          <a:p>
            <a:r>
              <a:rPr lang="fr-FR" dirty="0"/>
              <a:t>     Voilà qui est dit !</a:t>
            </a:r>
          </a:p>
        </p:txBody>
      </p:sp>
      <p:sp>
        <p:nvSpPr>
          <p:cNvPr id="42" name="ZoneTexte 41">
            <a:extLst>
              <a:ext uri="{FF2B5EF4-FFF2-40B4-BE49-F238E27FC236}">
                <a16:creationId xmlns:a16="http://schemas.microsoft.com/office/drawing/2014/main" id="{3E6884C5-8F57-444C-BDE2-81FE53577949}"/>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11" name="Espace réservé du numéro de diapositive 10">
            <a:extLst>
              <a:ext uri="{FF2B5EF4-FFF2-40B4-BE49-F238E27FC236}">
                <a16:creationId xmlns:a16="http://schemas.microsoft.com/office/drawing/2014/main" id="{455D5866-F6C8-4793-BD8E-0F2148E48D89}"/>
              </a:ext>
            </a:extLst>
          </p:cNvPr>
          <p:cNvSpPr>
            <a:spLocks noGrp="1"/>
          </p:cNvSpPr>
          <p:nvPr>
            <p:ph type="sldNum" sz="quarter" idx="12"/>
          </p:nvPr>
        </p:nvSpPr>
        <p:spPr/>
        <p:txBody>
          <a:bodyPr/>
          <a:lstStyle/>
          <a:p>
            <a:fld id="{E5DCE266-CCDA-4DEB-8A9C-F7397A2B4302}" type="slidenum">
              <a:rPr lang="fr-FR" smtClean="0"/>
              <a:t>21</a:t>
            </a:fld>
            <a:endParaRPr lang="fr-FR"/>
          </a:p>
        </p:txBody>
      </p:sp>
      <p:sp>
        <p:nvSpPr>
          <p:cNvPr id="43" name="ZoneTexte 42">
            <a:extLst>
              <a:ext uri="{FF2B5EF4-FFF2-40B4-BE49-F238E27FC236}">
                <a16:creationId xmlns:a16="http://schemas.microsoft.com/office/drawing/2014/main" id="{024FCAB1-1A42-492F-A66B-F062DA7AE3FB}"/>
              </a:ext>
            </a:extLst>
          </p:cNvPr>
          <p:cNvSpPr txBox="1"/>
          <p:nvPr/>
        </p:nvSpPr>
        <p:spPr>
          <a:xfrm>
            <a:off x="1035170" y="6105923"/>
            <a:ext cx="11156830" cy="646331"/>
          </a:xfrm>
          <a:prstGeom prst="rect">
            <a:avLst/>
          </a:prstGeom>
          <a:noFill/>
        </p:spPr>
        <p:txBody>
          <a:bodyPr wrap="square" rtlCol="0">
            <a:spAutoFit/>
          </a:bodyPr>
          <a:lstStyle/>
          <a:p>
            <a:pPr marL="285750" indent="-285750">
              <a:buFont typeface="Wingdings" panose="05000000000000000000" pitchFamily="2" charset="2"/>
              <a:buChar char="Ø"/>
            </a:pPr>
            <a:r>
              <a:rPr lang="fr-FR" dirty="0"/>
              <a:t> </a:t>
            </a:r>
            <a:r>
              <a:rPr lang="fr-FR" dirty="0">
                <a:latin typeface="Calibri" panose="020F0502020204030204" pitchFamily="34" charset="0"/>
                <a:ea typeface="Calibri" panose="020F0502020204030204" pitchFamily="34" charset="0"/>
                <a:cs typeface="Times New Roman" panose="02020603050405020304" pitchFamily="18" charset="0"/>
              </a:rPr>
              <a:t>C’est leur point commun avec les antispécistes (1970) qui refusent que l’Homme domine sur les autres espèces, en opposition assumée à la création de l’Homme – fait à l’image de Dieu.</a:t>
            </a:r>
            <a:endParaRPr lang="fr-FR" dirty="0"/>
          </a:p>
        </p:txBody>
      </p:sp>
    </p:spTree>
    <p:extLst>
      <p:ext uri="{BB962C8B-B14F-4D97-AF65-F5344CB8AC3E}">
        <p14:creationId xmlns:p14="http://schemas.microsoft.com/office/powerpoint/2010/main" val="353120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50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nodeType="afterEffect">
                                  <p:stCondLst>
                                    <p:cond delay="50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500"/>
                                  </p:stCondLst>
                                  <p:childTnLst>
                                    <p:set>
                                      <p:cBhvr>
                                        <p:cTn id="23" dur="1" fill="hold">
                                          <p:stCondLst>
                                            <p:cond delay="0"/>
                                          </p:stCondLst>
                                        </p:cTn>
                                        <p:tgtEl>
                                          <p:spTgt spid="27"/>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nodeType="afterEffect">
                                  <p:stCondLst>
                                    <p:cond delay="50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50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2E50DD7-7A4F-4125-B0F3-289894E8AC05}"/>
              </a:ext>
            </a:extLst>
          </p:cNvPr>
          <p:cNvSpPr txBox="1"/>
          <p:nvPr/>
        </p:nvSpPr>
        <p:spPr>
          <a:xfrm>
            <a:off x="1026545" y="495983"/>
            <a:ext cx="6728604" cy="523220"/>
          </a:xfrm>
          <a:prstGeom prst="rect">
            <a:avLst/>
          </a:prstGeom>
          <a:noFill/>
        </p:spPr>
        <p:txBody>
          <a:bodyPr wrap="square" rtlCol="0">
            <a:spAutoFit/>
          </a:bodyPr>
          <a:lstStyle/>
          <a:p>
            <a:r>
              <a:rPr lang="fr-FR" sz="2800" b="1" dirty="0"/>
              <a:t>E- Le mouvement végan.</a:t>
            </a:r>
          </a:p>
        </p:txBody>
      </p:sp>
      <p:sp>
        <p:nvSpPr>
          <p:cNvPr id="3" name="ZoneTexte 2">
            <a:extLst>
              <a:ext uri="{FF2B5EF4-FFF2-40B4-BE49-F238E27FC236}">
                <a16:creationId xmlns:a16="http://schemas.microsoft.com/office/drawing/2014/main" id="{806E1048-3605-4ABD-B59A-EE42C0AF73F0}"/>
              </a:ext>
            </a:extLst>
          </p:cNvPr>
          <p:cNvSpPr txBox="1"/>
          <p:nvPr/>
        </p:nvSpPr>
        <p:spPr>
          <a:xfrm>
            <a:off x="5231766" y="604684"/>
            <a:ext cx="2188460" cy="369332"/>
          </a:xfrm>
          <a:prstGeom prst="rect">
            <a:avLst/>
          </a:prstGeom>
          <a:noFill/>
        </p:spPr>
        <p:txBody>
          <a:bodyPr wrap="square" rtlCol="0">
            <a:spAutoFit/>
          </a:bodyPr>
          <a:lstStyle/>
          <a:p>
            <a:r>
              <a:rPr lang="fr-FR" dirty="0"/>
              <a:t>À leur décharge …</a:t>
            </a:r>
          </a:p>
        </p:txBody>
      </p:sp>
      <p:grpSp>
        <p:nvGrpSpPr>
          <p:cNvPr id="21" name="Groupe 20">
            <a:extLst>
              <a:ext uri="{FF2B5EF4-FFF2-40B4-BE49-F238E27FC236}">
                <a16:creationId xmlns:a16="http://schemas.microsoft.com/office/drawing/2014/main" id="{9E23FBEC-EC54-4FDC-BE4C-28001408FECF}"/>
              </a:ext>
            </a:extLst>
          </p:cNvPr>
          <p:cNvGrpSpPr/>
          <p:nvPr/>
        </p:nvGrpSpPr>
        <p:grpSpPr>
          <a:xfrm>
            <a:off x="7995285" y="615896"/>
            <a:ext cx="3699123" cy="2523841"/>
            <a:chOff x="7995285" y="1245816"/>
            <a:chExt cx="3699123" cy="2523841"/>
          </a:xfrm>
        </p:grpSpPr>
        <p:pic>
          <p:nvPicPr>
            <p:cNvPr id="7" name="Image 6" descr="Une image contenant table, dessin&#10;&#10;Description générée automatiquement">
              <a:extLst>
                <a:ext uri="{FF2B5EF4-FFF2-40B4-BE49-F238E27FC236}">
                  <a16:creationId xmlns:a16="http://schemas.microsoft.com/office/drawing/2014/main" id="{E398D32B-1087-4BAD-A441-B66F4E5F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205" y="2398057"/>
              <a:ext cx="3333750" cy="1371600"/>
            </a:xfrm>
            <a:prstGeom prst="rect">
              <a:avLst/>
            </a:prstGeom>
          </p:spPr>
        </p:pic>
        <p:sp>
          <p:nvSpPr>
            <p:cNvPr id="8" name="ZoneTexte 7">
              <a:extLst>
                <a:ext uri="{FF2B5EF4-FFF2-40B4-BE49-F238E27FC236}">
                  <a16:creationId xmlns:a16="http://schemas.microsoft.com/office/drawing/2014/main" id="{7C51DDBF-7E8F-437A-81D0-82F5E6E519A8}"/>
                </a:ext>
              </a:extLst>
            </p:cNvPr>
            <p:cNvSpPr txBox="1"/>
            <p:nvPr/>
          </p:nvSpPr>
          <p:spPr>
            <a:xfrm flipH="1">
              <a:off x="8395015" y="2506523"/>
              <a:ext cx="767081" cy="369054"/>
            </a:xfrm>
            <a:prstGeom prst="rect">
              <a:avLst/>
            </a:prstGeom>
            <a:noFill/>
          </p:spPr>
          <p:txBody>
            <a:bodyPr wrap="square" rtlCol="0">
              <a:spAutoFit/>
            </a:bodyPr>
            <a:lstStyle/>
            <a:p>
              <a:r>
                <a:rPr lang="fr-FR" dirty="0">
                  <a:solidFill>
                    <a:srgbClr val="00B050"/>
                  </a:solidFill>
                </a:rPr>
                <a:t>10 kg</a:t>
              </a:r>
            </a:p>
          </p:txBody>
        </p:sp>
        <p:sp>
          <p:nvSpPr>
            <p:cNvPr id="10" name="ZoneTexte 9">
              <a:extLst>
                <a:ext uri="{FF2B5EF4-FFF2-40B4-BE49-F238E27FC236}">
                  <a16:creationId xmlns:a16="http://schemas.microsoft.com/office/drawing/2014/main" id="{4FD9DC28-A3FC-48A9-90BF-B3FED6D93E08}"/>
                </a:ext>
              </a:extLst>
            </p:cNvPr>
            <p:cNvSpPr txBox="1"/>
            <p:nvPr/>
          </p:nvSpPr>
          <p:spPr>
            <a:xfrm>
              <a:off x="7995285" y="1714519"/>
              <a:ext cx="1504315" cy="923330"/>
            </a:xfrm>
            <a:prstGeom prst="rect">
              <a:avLst/>
            </a:prstGeom>
            <a:noFill/>
          </p:spPr>
          <p:txBody>
            <a:bodyPr wrap="square" rtlCol="0">
              <a:spAutoFit/>
            </a:bodyPr>
            <a:lstStyle/>
            <a:p>
              <a:pPr algn="ctr"/>
              <a:r>
                <a:rPr lang="fr-FR" dirty="0">
                  <a:solidFill>
                    <a:srgbClr val="00B050"/>
                  </a:solidFill>
                </a:rPr>
                <a:t>protéines végétales nécessaires</a:t>
              </a:r>
            </a:p>
          </p:txBody>
        </p:sp>
        <p:sp>
          <p:nvSpPr>
            <p:cNvPr id="11" name="ZoneTexte 10">
              <a:extLst>
                <a:ext uri="{FF2B5EF4-FFF2-40B4-BE49-F238E27FC236}">
                  <a16:creationId xmlns:a16="http://schemas.microsoft.com/office/drawing/2014/main" id="{78BFE467-31DA-4BC3-8F11-1F0CE2CD3193}"/>
                </a:ext>
              </a:extLst>
            </p:cNvPr>
            <p:cNvSpPr txBox="1"/>
            <p:nvPr/>
          </p:nvSpPr>
          <p:spPr>
            <a:xfrm>
              <a:off x="10190093" y="1245816"/>
              <a:ext cx="1504315" cy="1200329"/>
            </a:xfrm>
            <a:prstGeom prst="rect">
              <a:avLst/>
            </a:prstGeom>
            <a:noFill/>
          </p:spPr>
          <p:txBody>
            <a:bodyPr wrap="square" rtlCol="0">
              <a:spAutoFit/>
            </a:bodyPr>
            <a:lstStyle/>
            <a:p>
              <a:pPr algn="ctr"/>
              <a:r>
                <a:rPr lang="fr-FR" dirty="0">
                  <a:solidFill>
                    <a:srgbClr val="FF0066"/>
                  </a:solidFill>
                </a:rPr>
                <a:t>pour produire 1 kg de protéines animales</a:t>
              </a:r>
            </a:p>
          </p:txBody>
        </p:sp>
      </p:grpSp>
      <p:pic>
        <p:nvPicPr>
          <p:cNvPr id="13" name="Image 12" descr="Une image contenant fruit, alimentation&#10;&#10;Description générée automatiquement">
            <a:extLst>
              <a:ext uri="{FF2B5EF4-FFF2-40B4-BE49-F238E27FC236}">
                <a16:creationId xmlns:a16="http://schemas.microsoft.com/office/drawing/2014/main" id="{375755C4-B0E9-45E6-AD0F-7BC67E945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 y="1268717"/>
            <a:ext cx="2143125" cy="2143125"/>
          </a:xfrm>
          <a:prstGeom prst="rect">
            <a:avLst/>
          </a:prstGeom>
        </p:spPr>
      </p:pic>
      <p:pic>
        <p:nvPicPr>
          <p:cNvPr id="16" name="Image 15" descr="Une image contenant alimentation, brique&#10;&#10;Description générée automatiquement">
            <a:extLst>
              <a:ext uri="{FF2B5EF4-FFF2-40B4-BE49-F238E27FC236}">
                <a16:creationId xmlns:a16="http://schemas.microsoft.com/office/drawing/2014/main" id="{EDA8CE70-8D98-430D-9081-6F83662C2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297" y="1214398"/>
            <a:ext cx="2514600" cy="1819275"/>
          </a:xfrm>
          <a:prstGeom prst="rect">
            <a:avLst/>
          </a:prstGeom>
        </p:spPr>
      </p:pic>
      <p:pic>
        <p:nvPicPr>
          <p:cNvPr id="18" name="Image 17">
            <a:extLst>
              <a:ext uri="{FF2B5EF4-FFF2-40B4-BE49-F238E27FC236}">
                <a16:creationId xmlns:a16="http://schemas.microsoft.com/office/drawing/2014/main" id="{0D32F1A3-78FB-4869-8EE9-88E196C76B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6303" y="1051877"/>
            <a:ext cx="2143125" cy="2143125"/>
          </a:xfrm>
          <a:prstGeom prst="rect">
            <a:avLst/>
          </a:prstGeom>
        </p:spPr>
      </p:pic>
      <p:sp>
        <p:nvSpPr>
          <p:cNvPr id="19" name="ZoneTexte 18">
            <a:extLst>
              <a:ext uri="{FF2B5EF4-FFF2-40B4-BE49-F238E27FC236}">
                <a16:creationId xmlns:a16="http://schemas.microsoft.com/office/drawing/2014/main" id="{9642743E-BD0E-4244-883A-9DF83A8C7786}"/>
              </a:ext>
            </a:extLst>
          </p:cNvPr>
          <p:cNvSpPr txBox="1"/>
          <p:nvPr/>
        </p:nvSpPr>
        <p:spPr>
          <a:xfrm>
            <a:off x="1872427" y="2124035"/>
            <a:ext cx="398780" cy="369332"/>
          </a:xfrm>
          <a:prstGeom prst="rect">
            <a:avLst/>
          </a:prstGeom>
          <a:noFill/>
        </p:spPr>
        <p:txBody>
          <a:bodyPr wrap="square" rtlCol="0">
            <a:spAutoFit/>
          </a:bodyPr>
          <a:lstStyle/>
          <a:p>
            <a:r>
              <a:rPr lang="fr-FR" dirty="0"/>
              <a:t>+</a:t>
            </a:r>
          </a:p>
        </p:txBody>
      </p:sp>
      <p:sp>
        <p:nvSpPr>
          <p:cNvPr id="20" name="ZoneTexte 19">
            <a:extLst>
              <a:ext uri="{FF2B5EF4-FFF2-40B4-BE49-F238E27FC236}">
                <a16:creationId xmlns:a16="http://schemas.microsoft.com/office/drawing/2014/main" id="{9A55440C-D653-4723-91FA-141C67D14066}"/>
              </a:ext>
            </a:extLst>
          </p:cNvPr>
          <p:cNvSpPr txBox="1"/>
          <p:nvPr/>
        </p:nvSpPr>
        <p:spPr>
          <a:xfrm>
            <a:off x="4836922" y="2124035"/>
            <a:ext cx="398780" cy="369332"/>
          </a:xfrm>
          <a:prstGeom prst="rect">
            <a:avLst/>
          </a:prstGeom>
          <a:noFill/>
        </p:spPr>
        <p:txBody>
          <a:bodyPr wrap="square" rtlCol="0">
            <a:spAutoFit/>
          </a:bodyPr>
          <a:lstStyle/>
          <a:p>
            <a:r>
              <a:rPr lang="fr-FR" dirty="0"/>
              <a:t>=</a:t>
            </a:r>
          </a:p>
        </p:txBody>
      </p:sp>
      <p:sp>
        <p:nvSpPr>
          <p:cNvPr id="4" name="ZoneTexte 3">
            <a:extLst>
              <a:ext uri="{FF2B5EF4-FFF2-40B4-BE49-F238E27FC236}">
                <a16:creationId xmlns:a16="http://schemas.microsoft.com/office/drawing/2014/main" id="{E8401736-AC47-4C5F-AF5D-789946326FA0}"/>
              </a:ext>
            </a:extLst>
          </p:cNvPr>
          <p:cNvSpPr txBox="1"/>
          <p:nvPr/>
        </p:nvSpPr>
        <p:spPr>
          <a:xfrm flipH="1">
            <a:off x="703866" y="3047999"/>
            <a:ext cx="957582" cy="646331"/>
          </a:xfrm>
          <a:prstGeom prst="rect">
            <a:avLst/>
          </a:prstGeom>
          <a:noFill/>
        </p:spPr>
        <p:txBody>
          <a:bodyPr wrap="square" rtlCol="0">
            <a:spAutoFit/>
          </a:bodyPr>
          <a:lstStyle/>
          <a:p>
            <a:pPr algn="ctr"/>
            <a:r>
              <a:rPr lang="fr-FR" dirty="0"/>
              <a:t>13 kg céréales</a:t>
            </a:r>
          </a:p>
        </p:txBody>
      </p:sp>
      <p:sp>
        <p:nvSpPr>
          <p:cNvPr id="5" name="ZoneTexte 4">
            <a:extLst>
              <a:ext uri="{FF2B5EF4-FFF2-40B4-BE49-F238E27FC236}">
                <a16:creationId xmlns:a16="http://schemas.microsoft.com/office/drawing/2014/main" id="{57C0DF0D-2805-44E9-BE29-2F78829BEC19}"/>
              </a:ext>
            </a:extLst>
          </p:cNvPr>
          <p:cNvSpPr txBox="1"/>
          <p:nvPr/>
        </p:nvSpPr>
        <p:spPr>
          <a:xfrm>
            <a:off x="5515736" y="3047999"/>
            <a:ext cx="957582" cy="646331"/>
          </a:xfrm>
          <a:prstGeom prst="rect">
            <a:avLst/>
          </a:prstGeom>
          <a:noFill/>
        </p:spPr>
        <p:txBody>
          <a:bodyPr wrap="square" rtlCol="0">
            <a:spAutoFit/>
          </a:bodyPr>
          <a:lstStyle/>
          <a:p>
            <a:pPr algn="ctr"/>
            <a:r>
              <a:rPr lang="fr-FR" dirty="0"/>
              <a:t>1 kg de viande</a:t>
            </a:r>
          </a:p>
        </p:txBody>
      </p:sp>
      <p:sp>
        <p:nvSpPr>
          <p:cNvPr id="14" name="ZoneTexte 13">
            <a:extLst>
              <a:ext uri="{FF2B5EF4-FFF2-40B4-BE49-F238E27FC236}">
                <a16:creationId xmlns:a16="http://schemas.microsoft.com/office/drawing/2014/main" id="{31A5DDEA-E1CA-4A69-AF95-814888BC54C4}"/>
              </a:ext>
            </a:extLst>
          </p:cNvPr>
          <p:cNvSpPr txBox="1"/>
          <p:nvPr/>
        </p:nvSpPr>
        <p:spPr>
          <a:xfrm flipH="1">
            <a:off x="3076698" y="3034823"/>
            <a:ext cx="957582" cy="646331"/>
          </a:xfrm>
          <a:prstGeom prst="rect">
            <a:avLst/>
          </a:prstGeom>
          <a:noFill/>
        </p:spPr>
        <p:txBody>
          <a:bodyPr wrap="square" rtlCol="0">
            <a:spAutoFit/>
          </a:bodyPr>
          <a:lstStyle/>
          <a:p>
            <a:pPr algn="ctr"/>
            <a:r>
              <a:rPr lang="fr-FR" dirty="0"/>
              <a:t>30 kg de foin</a:t>
            </a:r>
          </a:p>
        </p:txBody>
      </p:sp>
      <p:sp>
        <p:nvSpPr>
          <p:cNvPr id="22" name="Rectangle 21">
            <a:extLst>
              <a:ext uri="{FF2B5EF4-FFF2-40B4-BE49-F238E27FC236}">
                <a16:creationId xmlns:a16="http://schemas.microsoft.com/office/drawing/2014/main" id="{E6D1E5A7-C6AF-48B7-BC68-A9FEC10237DA}"/>
              </a:ext>
            </a:extLst>
          </p:cNvPr>
          <p:cNvSpPr/>
          <p:nvPr/>
        </p:nvSpPr>
        <p:spPr>
          <a:xfrm>
            <a:off x="1026545" y="3809460"/>
            <a:ext cx="8402955" cy="369332"/>
          </a:xfrm>
          <a:prstGeom prst="rect">
            <a:avLst/>
          </a:prstGeom>
        </p:spPr>
        <p:txBody>
          <a:bodyPr wrap="square">
            <a:spAutoFit/>
          </a:bodyPr>
          <a:lstStyle/>
          <a:p>
            <a:pPr marL="342900" indent="-342900">
              <a:buFont typeface="Wingdings" panose="05000000000000000000" pitchFamily="2" charset="2"/>
              <a:buChar char="ü"/>
            </a:pPr>
            <a:r>
              <a:rPr lang="fr-FR" dirty="0">
                <a:solidFill>
                  <a:srgbClr val="494949"/>
                </a:solidFill>
                <a:latin typeface="Helvetica" panose="020B0604020202020204" pitchFamily="34" charset="0"/>
              </a:rPr>
              <a:t>Consommation d'espace, déforestation et dégradation des sols</a:t>
            </a:r>
            <a:endParaRPr lang="fr-FR" b="0" i="0" dirty="0">
              <a:solidFill>
                <a:srgbClr val="494949"/>
              </a:solidFill>
              <a:effectLst/>
              <a:latin typeface="Helvetica" panose="020B0604020202020204" pitchFamily="34" charset="0"/>
            </a:endParaRPr>
          </a:p>
        </p:txBody>
      </p:sp>
      <p:sp>
        <p:nvSpPr>
          <p:cNvPr id="23" name="Rectangle 22">
            <a:extLst>
              <a:ext uri="{FF2B5EF4-FFF2-40B4-BE49-F238E27FC236}">
                <a16:creationId xmlns:a16="http://schemas.microsoft.com/office/drawing/2014/main" id="{74DA122E-9999-4060-9306-9F229D133B66}"/>
              </a:ext>
            </a:extLst>
          </p:cNvPr>
          <p:cNvSpPr/>
          <p:nvPr/>
        </p:nvSpPr>
        <p:spPr>
          <a:xfrm>
            <a:off x="1473200" y="4114489"/>
            <a:ext cx="10659486" cy="309715"/>
          </a:xfrm>
          <a:prstGeom prst="rect">
            <a:avLst/>
          </a:prstGeom>
        </p:spPr>
        <p:txBody>
          <a:bodyPr wrap="square">
            <a:spAutoFit/>
          </a:bodyPr>
          <a:lstStyle/>
          <a:p>
            <a:r>
              <a:rPr lang="fr-FR" sz="1400" dirty="0">
                <a:solidFill>
                  <a:srgbClr val="494949"/>
                </a:solidFill>
                <a:latin typeface="Verdana" panose="020B0604030504040204" pitchFamily="34" charset="0"/>
              </a:rPr>
              <a:t>la production de bétail monopolise 70 % de toutes les terres agricoles et 30 % de la surface émergée de la planète</a:t>
            </a:r>
            <a:endParaRPr lang="fr-FR" sz="1400" dirty="0"/>
          </a:p>
        </p:txBody>
      </p:sp>
      <p:sp>
        <p:nvSpPr>
          <p:cNvPr id="24" name="Rectangle 23">
            <a:extLst>
              <a:ext uri="{FF2B5EF4-FFF2-40B4-BE49-F238E27FC236}">
                <a16:creationId xmlns:a16="http://schemas.microsoft.com/office/drawing/2014/main" id="{C2625738-6E99-43E2-A341-5ADD1F60A1D8}"/>
              </a:ext>
            </a:extLst>
          </p:cNvPr>
          <p:cNvSpPr/>
          <p:nvPr/>
        </p:nvSpPr>
        <p:spPr>
          <a:xfrm>
            <a:off x="1026545" y="4381520"/>
            <a:ext cx="2645276" cy="369332"/>
          </a:xfrm>
          <a:prstGeom prst="rect">
            <a:avLst/>
          </a:prstGeom>
        </p:spPr>
        <p:txBody>
          <a:bodyPr wrap="none">
            <a:spAutoFit/>
          </a:bodyPr>
          <a:lstStyle/>
          <a:p>
            <a:pPr marL="285750" indent="-285750">
              <a:buFont typeface="Wingdings" panose="05000000000000000000" pitchFamily="2" charset="2"/>
              <a:buChar char="ü"/>
            </a:pPr>
            <a:r>
              <a:rPr lang="fr-FR" dirty="0">
                <a:solidFill>
                  <a:srgbClr val="494949"/>
                </a:solidFill>
                <a:latin typeface="Helvetica" panose="020B0604020202020204" pitchFamily="34" charset="0"/>
              </a:rPr>
              <a:t>Consommation d'eau</a:t>
            </a:r>
            <a:endParaRPr lang="fr-FR" b="0" i="0" dirty="0">
              <a:solidFill>
                <a:srgbClr val="494949"/>
              </a:solidFill>
              <a:effectLst/>
              <a:latin typeface="Helvetica" panose="020B0604020202020204" pitchFamily="34" charset="0"/>
            </a:endParaRPr>
          </a:p>
        </p:txBody>
      </p:sp>
      <p:sp>
        <p:nvSpPr>
          <p:cNvPr id="25" name="Rectangle 24">
            <a:extLst>
              <a:ext uri="{FF2B5EF4-FFF2-40B4-BE49-F238E27FC236}">
                <a16:creationId xmlns:a16="http://schemas.microsoft.com/office/drawing/2014/main" id="{3D11C8E9-8047-4351-A37A-BFFDB98CB00E}"/>
              </a:ext>
            </a:extLst>
          </p:cNvPr>
          <p:cNvSpPr/>
          <p:nvPr/>
        </p:nvSpPr>
        <p:spPr>
          <a:xfrm>
            <a:off x="1460500" y="4655192"/>
            <a:ext cx="10731500" cy="523220"/>
          </a:xfrm>
          <a:prstGeom prst="rect">
            <a:avLst/>
          </a:prstGeom>
        </p:spPr>
        <p:txBody>
          <a:bodyPr wrap="square">
            <a:spAutoFit/>
          </a:bodyPr>
          <a:lstStyle/>
          <a:p>
            <a:r>
              <a:rPr lang="fr-FR" sz="1400" dirty="0">
                <a:solidFill>
                  <a:srgbClr val="494949"/>
                </a:solidFill>
                <a:latin typeface="Verdana" panose="020B0604030504040204" pitchFamily="34" charset="0"/>
              </a:rPr>
              <a:t>La production de 1kg de protéines animales peut nécessiter jusqu'à cent fois plus d'eau que la production d'1kg de protéines végétales.</a:t>
            </a:r>
            <a:endParaRPr lang="fr-FR" sz="1400" dirty="0"/>
          </a:p>
        </p:txBody>
      </p:sp>
      <p:sp>
        <p:nvSpPr>
          <p:cNvPr id="26" name="Rectangle 25">
            <a:extLst>
              <a:ext uri="{FF2B5EF4-FFF2-40B4-BE49-F238E27FC236}">
                <a16:creationId xmlns:a16="http://schemas.microsoft.com/office/drawing/2014/main" id="{77C43351-56FD-4C28-9495-911BC41C2B7D}"/>
              </a:ext>
            </a:extLst>
          </p:cNvPr>
          <p:cNvSpPr/>
          <p:nvPr/>
        </p:nvSpPr>
        <p:spPr>
          <a:xfrm>
            <a:off x="1005522" y="5140894"/>
            <a:ext cx="7741920" cy="369332"/>
          </a:xfrm>
          <a:prstGeom prst="rect">
            <a:avLst/>
          </a:prstGeom>
        </p:spPr>
        <p:txBody>
          <a:bodyPr wrap="square">
            <a:spAutoFit/>
          </a:bodyPr>
          <a:lstStyle/>
          <a:p>
            <a:pPr marL="285750" indent="-285750">
              <a:buFont typeface="Wingdings" panose="05000000000000000000" pitchFamily="2" charset="2"/>
              <a:buChar char="ü"/>
            </a:pPr>
            <a:r>
              <a:rPr lang="fr-FR" dirty="0">
                <a:solidFill>
                  <a:srgbClr val="494949"/>
                </a:solidFill>
                <a:latin typeface="Helvetica" panose="020B0604020202020204" pitchFamily="34" charset="0"/>
              </a:rPr>
              <a:t>Consommation d'énergies fossiles et réchauffement climatique</a:t>
            </a:r>
            <a:endParaRPr lang="fr-FR" b="0" i="0" dirty="0">
              <a:solidFill>
                <a:srgbClr val="494949"/>
              </a:solidFill>
              <a:effectLst/>
              <a:latin typeface="Helvetica" panose="020B0604020202020204" pitchFamily="34" charset="0"/>
            </a:endParaRPr>
          </a:p>
        </p:txBody>
      </p:sp>
      <p:sp>
        <p:nvSpPr>
          <p:cNvPr id="27" name="Rectangle 26">
            <a:extLst>
              <a:ext uri="{FF2B5EF4-FFF2-40B4-BE49-F238E27FC236}">
                <a16:creationId xmlns:a16="http://schemas.microsoft.com/office/drawing/2014/main" id="{2636087E-2A4F-432A-8148-9591D1E2DF6D}"/>
              </a:ext>
            </a:extLst>
          </p:cNvPr>
          <p:cNvSpPr/>
          <p:nvPr/>
        </p:nvSpPr>
        <p:spPr>
          <a:xfrm>
            <a:off x="1460499" y="5423824"/>
            <a:ext cx="10883901" cy="523220"/>
          </a:xfrm>
          <a:prstGeom prst="rect">
            <a:avLst/>
          </a:prstGeom>
        </p:spPr>
        <p:txBody>
          <a:bodyPr wrap="square">
            <a:spAutoFit/>
          </a:bodyPr>
          <a:lstStyle/>
          <a:p>
            <a:r>
              <a:rPr lang="fr-FR" sz="1400" dirty="0">
                <a:solidFill>
                  <a:srgbClr val="494949"/>
                </a:solidFill>
                <a:latin typeface="Verdana" panose="020B0604030504040204" pitchFamily="34" charset="0"/>
              </a:rPr>
              <a:t>25 </a:t>
            </a:r>
            <a:r>
              <a:rPr lang="fr-FR" sz="1400" dirty="0" err="1">
                <a:solidFill>
                  <a:srgbClr val="494949"/>
                </a:solidFill>
                <a:latin typeface="Verdana" panose="020B0604030504040204" pitchFamily="34" charset="0"/>
              </a:rPr>
              <a:t>kcalories</a:t>
            </a:r>
            <a:r>
              <a:rPr lang="fr-FR" sz="1400" dirty="0">
                <a:solidFill>
                  <a:srgbClr val="494949"/>
                </a:solidFill>
                <a:latin typeface="Verdana" panose="020B0604030504040204" pitchFamily="34" charset="0"/>
              </a:rPr>
              <a:t> d'énergie fossile pour produire 1 </a:t>
            </a:r>
            <a:r>
              <a:rPr lang="fr-FR" sz="1400" dirty="0" err="1">
                <a:solidFill>
                  <a:srgbClr val="494949"/>
                </a:solidFill>
                <a:latin typeface="Verdana" panose="020B0604030504040204" pitchFamily="34" charset="0"/>
              </a:rPr>
              <a:t>kcalorie</a:t>
            </a:r>
            <a:r>
              <a:rPr lang="fr-FR" sz="1400" dirty="0">
                <a:solidFill>
                  <a:srgbClr val="494949"/>
                </a:solidFill>
                <a:latin typeface="Verdana" panose="020B0604030504040204" pitchFamily="34" charset="0"/>
              </a:rPr>
              <a:t> de protéines animales / 2,2 </a:t>
            </a:r>
            <a:r>
              <a:rPr lang="fr-FR" sz="1400" dirty="0" err="1">
                <a:solidFill>
                  <a:srgbClr val="494949"/>
                </a:solidFill>
                <a:latin typeface="Verdana" panose="020B0604030504040204" pitchFamily="34" charset="0"/>
              </a:rPr>
              <a:t>kgcalories</a:t>
            </a:r>
            <a:r>
              <a:rPr lang="fr-FR" sz="1400" dirty="0">
                <a:solidFill>
                  <a:srgbClr val="494949"/>
                </a:solidFill>
                <a:latin typeface="Verdana" panose="020B0604030504040204" pitchFamily="34" charset="0"/>
              </a:rPr>
              <a:t> pour produire 1 </a:t>
            </a:r>
            <a:r>
              <a:rPr lang="fr-FR" sz="1400" dirty="0" err="1">
                <a:solidFill>
                  <a:srgbClr val="494949"/>
                </a:solidFill>
                <a:latin typeface="Verdana" panose="020B0604030504040204" pitchFamily="34" charset="0"/>
              </a:rPr>
              <a:t>kgcalorie</a:t>
            </a:r>
            <a:r>
              <a:rPr lang="fr-FR" sz="1400" dirty="0">
                <a:solidFill>
                  <a:srgbClr val="494949"/>
                </a:solidFill>
                <a:latin typeface="Verdana" panose="020B0604030504040204" pitchFamily="34" charset="0"/>
              </a:rPr>
              <a:t> de protéines végétales... </a:t>
            </a:r>
            <a:r>
              <a:rPr lang="fr-FR" sz="1400" dirty="0">
                <a:solidFill>
                  <a:srgbClr val="00B0F0"/>
                </a:solidFill>
                <a:latin typeface="Verdana" panose="020B0604030504040204" pitchFamily="34" charset="0"/>
              </a:rPr>
              <a:t>en agriculture conventionnelle Raisonnée ou Bio mais pas en Agriculture de Régénération…</a:t>
            </a:r>
            <a:endParaRPr lang="fr-FR" sz="1400" dirty="0">
              <a:solidFill>
                <a:srgbClr val="00B0F0"/>
              </a:solidFill>
            </a:endParaRPr>
          </a:p>
        </p:txBody>
      </p:sp>
      <p:sp>
        <p:nvSpPr>
          <p:cNvPr id="28" name="Rectangle 27">
            <a:extLst>
              <a:ext uri="{FF2B5EF4-FFF2-40B4-BE49-F238E27FC236}">
                <a16:creationId xmlns:a16="http://schemas.microsoft.com/office/drawing/2014/main" id="{02CDCF8C-C6EB-456C-90A8-4E69053CAAE4}"/>
              </a:ext>
            </a:extLst>
          </p:cNvPr>
          <p:cNvSpPr/>
          <p:nvPr/>
        </p:nvSpPr>
        <p:spPr>
          <a:xfrm>
            <a:off x="1019916" y="5917869"/>
            <a:ext cx="2499402" cy="369332"/>
          </a:xfrm>
          <a:prstGeom prst="rect">
            <a:avLst/>
          </a:prstGeom>
        </p:spPr>
        <p:txBody>
          <a:bodyPr wrap="none">
            <a:spAutoFit/>
          </a:bodyPr>
          <a:lstStyle/>
          <a:p>
            <a:pPr marL="285750" indent="-285750">
              <a:buFont typeface="Wingdings" panose="05000000000000000000" pitchFamily="2" charset="2"/>
              <a:buChar char="ü"/>
            </a:pPr>
            <a:r>
              <a:rPr lang="fr-FR" dirty="0">
                <a:solidFill>
                  <a:srgbClr val="494949"/>
                </a:solidFill>
                <a:latin typeface="Helvetica" panose="020B0604020202020204" pitchFamily="34" charset="0"/>
              </a:rPr>
              <a:t>Déchets et pollution</a:t>
            </a:r>
            <a:endParaRPr lang="fr-FR" b="0" i="0" dirty="0">
              <a:solidFill>
                <a:srgbClr val="494949"/>
              </a:solidFill>
              <a:effectLst/>
              <a:latin typeface="Helvetica" panose="020B0604020202020204" pitchFamily="34" charset="0"/>
            </a:endParaRPr>
          </a:p>
        </p:txBody>
      </p:sp>
      <p:sp>
        <p:nvSpPr>
          <p:cNvPr id="29" name="Rectangle 28">
            <a:extLst>
              <a:ext uri="{FF2B5EF4-FFF2-40B4-BE49-F238E27FC236}">
                <a16:creationId xmlns:a16="http://schemas.microsoft.com/office/drawing/2014/main" id="{E4E023CE-5443-44A6-A19D-0D81868ABE96}"/>
              </a:ext>
            </a:extLst>
          </p:cNvPr>
          <p:cNvSpPr/>
          <p:nvPr/>
        </p:nvSpPr>
        <p:spPr>
          <a:xfrm>
            <a:off x="1473200" y="6238265"/>
            <a:ext cx="10659486" cy="523220"/>
          </a:xfrm>
          <a:prstGeom prst="rect">
            <a:avLst/>
          </a:prstGeom>
        </p:spPr>
        <p:txBody>
          <a:bodyPr wrap="square">
            <a:spAutoFit/>
          </a:bodyPr>
          <a:lstStyle/>
          <a:p>
            <a:r>
              <a:rPr lang="fr-FR" sz="1400" dirty="0">
                <a:solidFill>
                  <a:srgbClr val="494949"/>
                </a:solidFill>
                <a:latin typeface="Verdana" panose="020B0604030504040204" pitchFamily="34" charset="0"/>
              </a:rPr>
              <a:t>70 à 80% de l'azote et du phosphore contenus dans l'alimentation du bétail et des porcs (60% pour les poulets) sont rejetés dans leurs excréments et leurs urines … </a:t>
            </a:r>
            <a:r>
              <a:rPr lang="fr-FR" sz="1400" dirty="0">
                <a:solidFill>
                  <a:srgbClr val="00B0F0"/>
                </a:solidFill>
                <a:latin typeface="Verdana" panose="020B0604030504040204" pitchFamily="34" charset="0"/>
              </a:rPr>
              <a:t>mieux valorisés par la méthanisation.</a:t>
            </a:r>
            <a:endParaRPr lang="fr-FR" sz="1400" dirty="0">
              <a:solidFill>
                <a:srgbClr val="00B0F0"/>
              </a:solidFill>
            </a:endParaRPr>
          </a:p>
        </p:txBody>
      </p:sp>
      <p:sp>
        <p:nvSpPr>
          <p:cNvPr id="30" name="ZoneTexte 29">
            <a:extLst>
              <a:ext uri="{FF2B5EF4-FFF2-40B4-BE49-F238E27FC236}">
                <a16:creationId xmlns:a16="http://schemas.microsoft.com/office/drawing/2014/main" id="{18A47C33-A0A9-4B99-AFA0-4F6F3ABFEC30}"/>
              </a:ext>
            </a:extLst>
          </p:cNvPr>
          <p:cNvSpPr txBox="1"/>
          <p:nvPr/>
        </p:nvSpPr>
        <p:spPr>
          <a:xfrm>
            <a:off x="6920862" y="2134180"/>
            <a:ext cx="944880" cy="369332"/>
          </a:xfrm>
          <a:prstGeom prst="rect">
            <a:avLst/>
          </a:prstGeom>
          <a:noFill/>
        </p:spPr>
        <p:txBody>
          <a:bodyPr wrap="square" rtlCol="0">
            <a:spAutoFit/>
          </a:bodyPr>
          <a:lstStyle/>
          <a:p>
            <a:pPr algn="ctr"/>
            <a:r>
              <a:rPr lang="fr-FR" dirty="0"/>
              <a:t>en fait</a:t>
            </a:r>
          </a:p>
        </p:txBody>
      </p:sp>
      <p:sp>
        <p:nvSpPr>
          <p:cNvPr id="31" name="ZoneTexte 30">
            <a:extLst>
              <a:ext uri="{FF2B5EF4-FFF2-40B4-BE49-F238E27FC236}">
                <a16:creationId xmlns:a16="http://schemas.microsoft.com/office/drawing/2014/main" id="{1756D71B-3DE9-41FE-85D3-BA779D6B4F2B}"/>
              </a:ext>
            </a:extLst>
          </p:cNvPr>
          <p:cNvSpPr txBox="1"/>
          <p:nvPr/>
        </p:nvSpPr>
        <p:spPr>
          <a:xfrm>
            <a:off x="8310880" y="3348932"/>
            <a:ext cx="2812096" cy="369332"/>
          </a:xfrm>
          <a:prstGeom prst="rect">
            <a:avLst/>
          </a:prstGeom>
          <a:noFill/>
        </p:spPr>
        <p:txBody>
          <a:bodyPr wrap="square" rtlCol="0">
            <a:spAutoFit/>
          </a:bodyPr>
          <a:lstStyle/>
          <a:p>
            <a:pPr algn="ctr"/>
            <a:r>
              <a:rPr lang="fr-FR" b="1" dirty="0"/>
              <a:t>d’où à l’échelle planétaire …</a:t>
            </a:r>
          </a:p>
        </p:txBody>
      </p:sp>
      <p:sp>
        <p:nvSpPr>
          <p:cNvPr id="32" name="Rectangle 31">
            <a:extLst>
              <a:ext uri="{FF2B5EF4-FFF2-40B4-BE49-F238E27FC236}">
                <a16:creationId xmlns:a16="http://schemas.microsoft.com/office/drawing/2014/main" id="{FC487C31-F12E-4266-BDAE-4622376B039C}"/>
              </a:ext>
            </a:extLst>
          </p:cNvPr>
          <p:cNvSpPr/>
          <p:nvPr/>
        </p:nvSpPr>
        <p:spPr>
          <a:xfrm>
            <a:off x="9873735" y="6596390"/>
            <a:ext cx="2258952" cy="261610"/>
          </a:xfrm>
          <a:prstGeom prst="rect">
            <a:avLst/>
          </a:prstGeom>
        </p:spPr>
        <p:txBody>
          <a:bodyPr wrap="none">
            <a:spAutoFit/>
          </a:bodyPr>
          <a:lstStyle/>
          <a:p>
            <a:r>
              <a:rPr lang="fr-FR" sz="1100" dirty="0">
                <a:solidFill>
                  <a:srgbClr val="494949"/>
                </a:solidFill>
                <a:latin typeface="Verdana" panose="020B0604030504040204" pitchFamily="34" charset="0"/>
              </a:rPr>
              <a:t>source World Watch Institute</a:t>
            </a:r>
            <a:endParaRPr lang="fr-FR" sz="1100" dirty="0"/>
          </a:p>
        </p:txBody>
      </p:sp>
      <p:sp>
        <p:nvSpPr>
          <p:cNvPr id="6" name="Espace réservé du numéro de diapositive 5">
            <a:extLst>
              <a:ext uri="{FF2B5EF4-FFF2-40B4-BE49-F238E27FC236}">
                <a16:creationId xmlns:a16="http://schemas.microsoft.com/office/drawing/2014/main" id="{0AC39842-DDF9-446C-B33C-FFF75C0DF51A}"/>
              </a:ext>
            </a:extLst>
          </p:cNvPr>
          <p:cNvSpPr>
            <a:spLocks noGrp="1"/>
          </p:cNvSpPr>
          <p:nvPr>
            <p:ph type="sldNum" sz="quarter" idx="12"/>
          </p:nvPr>
        </p:nvSpPr>
        <p:spPr>
          <a:xfrm>
            <a:off x="9494520" y="6356350"/>
            <a:ext cx="2743200" cy="365125"/>
          </a:xfrm>
        </p:spPr>
        <p:txBody>
          <a:bodyPr/>
          <a:lstStyle/>
          <a:p>
            <a:fld id="{E5DCE266-CCDA-4DEB-8A9C-F7397A2B4302}" type="slidenum">
              <a:rPr lang="fr-FR" smtClean="0"/>
              <a:t>22</a:t>
            </a:fld>
            <a:endParaRPr lang="fr-FR" dirty="0"/>
          </a:p>
        </p:txBody>
      </p:sp>
      <p:sp>
        <p:nvSpPr>
          <p:cNvPr id="9" name="ZoneTexte 8">
            <a:extLst>
              <a:ext uri="{FF2B5EF4-FFF2-40B4-BE49-F238E27FC236}">
                <a16:creationId xmlns:a16="http://schemas.microsoft.com/office/drawing/2014/main" id="{811BFF2A-22D4-40F4-82F9-7EEA6A2E95CC}"/>
              </a:ext>
            </a:extLst>
          </p:cNvPr>
          <p:cNvSpPr txBox="1"/>
          <p:nvPr/>
        </p:nvSpPr>
        <p:spPr>
          <a:xfrm>
            <a:off x="152400" y="6589395"/>
            <a:ext cx="957582" cy="276999"/>
          </a:xfrm>
          <a:prstGeom prst="rect">
            <a:avLst/>
          </a:prstGeom>
          <a:noFill/>
        </p:spPr>
        <p:txBody>
          <a:bodyPr wrap="square" rtlCol="0">
            <a:spAutoFit/>
          </a:bodyPr>
          <a:lstStyle/>
          <a:p>
            <a:r>
              <a:rPr lang="fr-FR" sz="1200" dirty="0">
                <a:solidFill>
                  <a:srgbClr val="00B0F0"/>
                </a:solidFill>
              </a:rPr>
              <a:t>ndlr</a:t>
            </a:r>
          </a:p>
        </p:txBody>
      </p:sp>
    </p:spTree>
    <p:extLst>
      <p:ext uri="{BB962C8B-B14F-4D97-AF65-F5344CB8AC3E}">
        <p14:creationId xmlns:p14="http://schemas.microsoft.com/office/powerpoint/2010/main" val="409902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par>
                          <p:cTn id="41" fill="hold">
                            <p:stCondLst>
                              <p:cond delay="0"/>
                            </p:stCondLst>
                            <p:childTnLst>
                              <p:par>
                                <p:cTn id="42" presetID="22" presetClass="entr" presetSubtype="4"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90445"/>
            <a:ext cx="11156830" cy="1277273"/>
          </a:xfrm>
          <a:prstGeom prst="rect">
            <a:avLst/>
          </a:prstGeom>
          <a:noFill/>
        </p:spPr>
        <p:txBody>
          <a:bodyPr wrap="square" rtlCol="0">
            <a:spAutoFit/>
          </a:bodyPr>
          <a:lstStyle/>
          <a:p>
            <a:r>
              <a:rPr lang="fr-FR" dirty="0"/>
              <a:t>Regardons ce que dit la Bible dans son 1</a:t>
            </a:r>
            <a:r>
              <a:rPr lang="fr-FR" baseline="30000" dirty="0"/>
              <a:t>er</a:t>
            </a:r>
            <a:r>
              <a:rPr lang="fr-FR" dirty="0"/>
              <a:t> chapitre de la Création en 7 jours ou 7 périodes :</a:t>
            </a:r>
          </a:p>
          <a:p>
            <a:endParaRPr lang="fr-FR" sz="500" dirty="0"/>
          </a:p>
          <a:p>
            <a:pPr marL="285750" indent="-285750">
              <a:buFont typeface="Wingdings" panose="05000000000000000000" pitchFamily="2" charset="2"/>
              <a:buChar char="Ø"/>
            </a:pPr>
            <a:r>
              <a:rPr lang="fr-FR" dirty="0"/>
              <a:t> 3</a:t>
            </a:r>
            <a:r>
              <a:rPr lang="fr-FR" baseline="30000" dirty="0"/>
              <a:t>ème</a:t>
            </a:r>
            <a:r>
              <a:rPr lang="fr-FR" dirty="0"/>
              <a:t> jour : Genèse ch.1 v11-13 </a:t>
            </a:r>
            <a:r>
              <a:rPr lang="fr-FR" dirty="0">
                <a:solidFill>
                  <a:srgbClr val="0070C0"/>
                </a:solidFill>
              </a:rPr>
              <a:t>Et Dieu dit : Que la terre produise l'herbe, la plante portant de la semence, l'arbre fruitier produisant du fruit selon son espèce, ayant sa semence en soi sur la terre. Et il fut ainsi. Et Dieu vit que cela était bon. Et il y eut soir, et il y eut matin : -troisième jour</a:t>
            </a:r>
            <a:r>
              <a:rPr lang="fr-FR" dirty="0"/>
              <a:t>.</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495983"/>
            <a:ext cx="6728604" cy="523220"/>
          </a:xfrm>
          <a:prstGeom prst="rect">
            <a:avLst/>
          </a:prstGeom>
          <a:noFill/>
        </p:spPr>
        <p:txBody>
          <a:bodyPr wrap="square" rtlCol="0">
            <a:spAutoFit/>
          </a:bodyPr>
          <a:lstStyle/>
          <a:p>
            <a:r>
              <a:rPr lang="fr-FR" sz="2800" b="1" dirty="0"/>
              <a:t>E- Le mouvement végan.</a:t>
            </a:r>
          </a:p>
        </p:txBody>
      </p:sp>
      <p:sp>
        <p:nvSpPr>
          <p:cNvPr id="4" name="Rectangle 3">
            <a:extLst>
              <a:ext uri="{FF2B5EF4-FFF2-40B4-BE49-F238E27FC236}">
                <a16:creationId xmlns:a16="http://schemas.microsoft.com/office/drawing/2014/main" id="{01A67094-B1E6-4699-83DA-8087DDB0A162}"/>
              </a:ext>
            </a:extLst>
          </p:cNvPr>
          <p:cNvSpPr/>
          <p:nvPr/>
        </p:nvSpPr>
        <p:spPr>
          <a:xfrm>
            <a:off x="1035170" y="2545963"/>
            <a:ext cx="11156830" cy="2385268"/>
          </a:xfrm>
          <a:prstGeom prst="rect">
            <a:avLst/>
          </a:prstGeom>
        </p:spPr>
        <p:txBody>
          <a:bodyPr wrap="square">
            <a:spAutoFit/>
          </a:bodyPr>
          <a:lstStyle/>
          <a:p>
            <a:pPr marL="285750" indent="-285750">
              <a:buFont typeface="Wingdings" panose="05000000000000000000" pitchFamily="2" charset="2"/>
              <a:buChar char="Ø"/>
            </a:pPr>
            <a:r>
              <a:rPr lang="fr-FR" dirty="0"/>
              <a:t>4ème jour : Genèse ch.1 v14-19 </a:t>
            </a:r>
            <a:r>
              <a:rPr lang="fr-FR" dirty="0">
                <a:solidFill>
                  <a:srgbClr val="0070C0"/>
                </a:solidFill>
              </a:rPr>
              <a:t>Et Dieu dit : Qu'il y ait des luminaires dans l'étendue des cieux pour séparer le jour d'avec la nuit, et qu'ils soient pour signes et pour saisons déterminées et pour jours et pour années ; et qu'ils soient pour luminaires dans l'étendue des cieux pour donner de la lumière sur la terre. Et il fut ainsi. Et Dieu fit les deux grands luminaires, le grand luminaire pour dominer sur le jour, et le petit luminaire pour dominer sur la nuit ; et les étoiles. Et Dieu les plaça dans l'étendue des cieux pour donner de la lumière sur la terre et pour dominer de jour et de nuit, et pour séparer la lumière d'avec les ténèbres. Et Dieu vit que cela était bon. Et il y eut soir, et il y eut matin : -quatrième jour. </a:t>
            </a:r>
            <a:r>
              <a:rPr lang="fr-FR" dirty="0"/>
              <a:t>Dieu installe la rotation de la Terre autour du Soleil et la rotation de la Lune autour de la Terre et v14 qu'ils soient pour saisons déterminées et pour jours et pour années.</a:t>
            </a:r>
          </a:p>
        </p:txBody>
      </p:sp>
      <p:sp>
        <p:nvSpPr>
          <p:cNvPr id="5" name="Rectangle 4">
            <a:extLst>
              <a:ext uri="{FF2B5EF4-FFF2-40B4-BE49-F238E27FC236}">
                <a16:creationId xmlns:a16="http://schemas.microsoft.com/office/drawing/2014/main" id="{45EC81CA-8B79-4D30-8D7D-F8AADE2BF6F9}"/>
              </a:ext>
            </a:extLst>
          </p:cNvPr>
          <p:cNvSpPr/>
          <p:nvPr/>
        </p:nvSpPr>
        <p:spPr>
          <a:xfrm>
            <a:off x="1026544" y="4892384"/>
            <a:ext cx="11156829" cy="1200329"/>
          </a:xfrm>
          <a:prstGeom prst="rect">
            <a:avLst/>
          </a:prstGeom>
        </p:spPr>
        <p:txBody>
          <a:bodyPr wrap="square">
            <a:spAutoFit/>
          </a:bodyPr>
          <a:lstStyle/>
          <a:p>
            <a:pPr marL="285750" indent="-285750">
              <a:buFont typeface="Wingdings" panose="05000000000000000000" pitchFamily="2" charset="2"/>
              <a:buChar char="Ø"/>
            </a:pPr>
            <a:r>
              <a:rPr lang="fr-FR" dirty="0"/>
              <a:t>5ème jour v20 : Dieu dit « </a:t>
            </a:r>
            <a:r>
              <a:rPr lang="fr-FR" dirty="0">
                <a:solidFill>
                  <a:srgbClr val="0070C0"/>
                </a:solidFill>
              </a:rPr>
              <a:t>que les oiseaux volent </a:t>
            </a:r>
            <a:r>
              <a:rPr lang="fr-FR" dirty="0"/>
              <a:t>», le terme hébreu est [‘OWPH dit </a:t>
            </a:r>
            <a:r>
              <a:rPr lang="fr-FR" i="1" dirty="0" err="1"/>
              <a:t>ofé</a:t>
            </a:r>
            <a:r>
              <a:rPr lang="fr-FR" dirty="0"/>
              <a:t>] = oiseaux ou insectes ailés, les poissons ne sont pas mentionnés ici mais [</a:t>
            </a:r>
            <a:r>
              <a:rPr lang="fr-FR" dirty="0" err="1"/>
              <a:t>sherets</a:t>
            </a:r>
            <a:r>
              <a:rPr lang="fr-FR" dirty="0"/>
              <a:t>] = petits reptiles, petits insectes, il n’y est pas question de la mer [</a:t>
            </a:r>
            <a:r>
              <a:rPr lang="fr-FR" dirty="0" err="1"/>
              <a:t>yam</a:t>
            </a:r>
            <a:r>
              <a:rPr lang="fr-FR" dirty="0"/>
              <a:t>] mais des eaux de surface [</a:t>
            </a:r>
            <a:r>
              <a:rPr lang="fr-FR" dirty="0" err="1"/>
              <a:t>mayim</a:t>
            </a:r>
            <a:r>
              <a:rPr lang="fr-FR" dirty="0"/>
              <a:t>]. Les poissons seront seulement évoqués au v26 [</a:t>
            </a:r>
            <a:r>
              <a:rPr lang="fr-FR" dirty="0" err="1"/>
              <a:t>dagah</a:t>
            </a:r>
            <a:r>
              <a:rPr lang="fr-FR" dirty="0"/>
              <a:t>] peut-être arrivés au v10 quand Dieu sépare la Terre de la Mer [</a:t>
            </a:r>
            <a:r>
              <a:rPr lang="fr-FR" dirty="0" err="1"/>
              <a:t>yam</a:t>
            </a:r>
            <a:r>
              <a:rPr lang="fr-FR" dirty="0"/>
              <a:t>] ? Lire la petite note d) de Darby [</a:t>
            </a:r>
            <a:r>
              <a:rPr lang="fr-FR" dirty="0" err="1"/>
              <a:t>nephesh</a:t>
            </a:r>
            <a:r>
              <a:rPr lang="fr-FR" dirty="0"/>
              <a:t>] = âme.</a:t>
            </a:r>
          </a:p>
        </p:txBody>
      </p:sp>
      <p:sp>
        <p:nvSpPr>
          <p:cNvPr id="6" name="Rectangle 5">
            <a:extLst>
              <a:ext uri="{FF2B5EF4-FFF2-40B4-BE49-F238E27FC236}">
                <a16:creationId xmlns:a16="http://schemas.microsoft.com/office/drawing/2014/main" id="{280A45DC-C38F-46D2-A578-4C411886089D}"/>
              </a:ext>
            </a:extLst>
          </p:cNvPr>
          <p:cNvSpPr/>
          <p:nvPr/>
        </p:nvSpPr>
        <p:spPr>
          <a:xfrm>
            <a:off x="1035169" y="6092713"/>
            <a:ext cx="11148203" cy="369332"/>
          </a:xfrm>
          <a:prstGeom prst="rect">
            <a:avLst/>
          </a:prstGeom>
        </p:spPr>
        <p:txBody>
          <a:bodyPr wrap="square">
            <a:spAutoFit/>
          </a:bodyPr>
          <a:lstStyle/>
          <a:p>
            <a:pPr marL="285750" indent="-285750">
              <a:buFont typeface="Wingdings" panose="05000000000000000000" pitchFamily="2" charset="2"/>
              <a:buChar char="Ø"/>
            </a:pPr>
            <a:r>
              <a:rPr lang="fr-FR" dirty="0"/>
              <a:t>C’est seulement le 6ème jour v24 où Dieu crée les animaux qui marchent et rampent sur Terre puis l’Homme v26 !</a:t>
            </a:r>
          </a:p>
        </p:txBody>
      </p:sp>
      <p:sp>
        <p:nvSpPr>
          <p:cNvPr id="7" name="Espace réservé du numéro de diapositive 6">
            <a:extLst>
              <a:ext uri="{FF2B5EF4-FFF2-40B4-BE49-F238E27FC236}">
                <a16:creationId xmlns:a16="http://schemas.microsoft.com/office/drawing/2014/main" id="{6DBE2988-8DDF-4A68-962E-BE655581F4FD}"/>
              </a:ext>
            </a:extLst>
          </p:cNvPr>
          <p:cNvSpPr>
            <a:spLocks noGrp="1"/>
          </p:cNvSpPr>
          <p:nvPr>
            <p:ph type="sldNum" sz="quarter" idx="12"/>
          </p:nvPr>
        </p:nvSpPr>
        <p:spPr/>
        <p:txBody>
          <a:bodyPr/>
          <a:lstStyle/>
          <a:p>
            <a:fld id="{E5DCE266-CCDA-4DEB-8A9C-F7397A2B4302}" type="slidenum">
              <a:rPr lang="fr-FR" smtClean="0"/>
              <a:t>23</a:t>
            </a:fld>
            <a:endParaRPr lang="fr-FR"/>
          </a:p>
        </p:txBody>
      </p:sp>
    </p:spTree>
    <p:extLst>
      <p:ext uri="{BB962C8B-B14F-4D97-AF65-F5344CB8AC3E}">
        <p14:creationId xmlns:p14="http://schemas.microsoft.com/office/powerpoint/2010/main" val="246429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90445"/>
            <a:ext cx="11156830" cy="1200329"/>
          </a:xfrm>
          <a:prstGeom prst="rect">
            <a:avLst/>
          </a:prstGeom>
          <a:noFill/>
        </p:spPr>
        <p:txBody>
          <a:bodyPr wrap="square" rtlCol="0">
            <a:spAutoFit/>
          </a:bodyPr>
          <a:lstStyle/>
          <a:p>
            <a:pPr marL="285750" indent="-285750">
              <a:buFont typeface="Wingdings" panose="05000000000000000000" pitchFamily="2" charset="2"/>
              <a:buChar char="Ø"/>
            </a:pPr>
            <a:r>
              <a:rPr lang="fr-FR" dirty="0"/>
              <a:t>C’est pour servir le cycle du végétal que Dieu met en place la rotation de la Terre et de la Lune : jour/nuit, saisons printemps/hiver, effet de la lune sur la pousse des plantes … et ce seulement au 4</a:t>
            </a:r>
            <a:r>
              <a:rPr lang="fr-FR" baseline="30000" dirty="0"/>
              <a:t>ème</a:t>
            </a:r>
            <a:r>
              <a:rPr lang="fr-FR" dirty="0"/>
              <a:t> jour. Commence alors la photosynthèse, ce que l’Homme veut reproduire sur Mars dans quelques années : la nuit transformer le C0</a:t>
            </a:r>
            <a:r>
              <a:rPr lang="fr-FR" sz="1000" dirty="0"/>
              <a:t>2</a:t>
            </a:r>
            <a:r>
              <a:rPr lang="fr-FR" dirty="0"/>
              <a:t> expiré par de l’O</a:t>
            </a:r>
            <a:r>
              <a:rPr lang="fr-FR" sz="1000" dirty="0"/>
              <a:t>2</a:t>
            </a:r>
            <a:r>
              <a:rPr lang="fr-FR" dirty="0"/>
              <a:t> indispensable à la vie des animaux du v20, v21, v24 et v26 (tiens pas le poisson !).</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495983"/>
            <a:ext cx="6728604" cy="523220"/>
          </a:xfrm>
          <a:prstGeom prst="rect">
            <a:avLst/>
          </a:prstGeom>
          <a:noFill/>
        </p:spPr>
        <p:txBody>
          <a:bodyPr wrap="square" rtlCol="0">
            <a:spAutoFit/>
          </a:bodyPr>
          <a:lstStyle/>
          <a:p>
            <a:r>
              <a:rPr lang="fr-FR" sz="2800" b="1" dirty="0"/>
              <a:t>E- Le mouvement végan.</a:t>
            </a:r>
          </a:p>
        </p:txBody>
      </p:sp>
      <p:sp>
        <p:nvSpPr>
          <p:cNvPr id="4" name="Rectangle 3">
            <a:extLst>
              <a:ext uri="{FF2B5EF4-FFF2-40B4-BE49-F238E27FC236}">
                <a16:creationId xmlns:a16="http://schemas.microsoft.com/office/drawing/2014/main" id="{93A7CA98-6299-4A55-A7B4-C7E134C230A7}"/>
              </a:ext>
            </a:extLst>
          </p:cNvPr>
          <p:cNvSpPr/>
          <p:nvPr/>
        </p:nvSpPr>
        <p:spPr>
          <a:xfrm>
            <a:off x="1026544" y="2477183"/>
            <a:ext cx="11156829" cy="2308324"/>
          </a:xfrm>
          <a:prstGeom prst="rect">
            <a:avLst/>
          </a:prstGeom>
        </p:spPr>
        <p:txBody>
          <a:bodyPr wrap="square">
            <a:spAutoFit/>
          </a:bodyPr>
          <a:lstStyle/>
          <a:p>
            <a:pPr marL="285750" indent="-285750">
              <a:buFont typeface="Wingdings" panose="05000000000000000000" pitchFamily="2" charset="2"/>
              <a:buChar char="Ø"/>
            </a:pPr>
            <a:r>
              <a:rPr lang="fr-FR" dirty="0"/>
              <a:t>Alors vous seriez d’accord avec moi pour dire que tout commence par le végétal, par l’arbre ! </a:t>
            </a:r>
          </a:p>
          <a:p>
            <a:r>
              <a:rPr lang="fr-FR" dirty="0"/>
              <a:t>      Que vient faire le monde animal dans :</a:t>
            </a:r>
          </a:p>
          <a:p>
            <a:pPr marL="742950" lvl="1" indent="-285750">
              <a:buFont typeface="Wingdings" panose="05000000000000000000" pitchFamily="2" charset="2"/>
              <a:buChar char="ü"/>
            </a:pPr>
            <a:r>
              <a:rPr lang="fr-FR" dirty="0"/>
              <a:t>notre mode d’alimentation : viande, produits laitiers, œufs, poissons, </a:t>
            </a:r>
          </a:p>
          <a:p>
            <a:pPr marL="742950" lvl="1" indent="-285750">
              <a:buFont typeface="Wingdings" panose="05000000000000000000" pitchFamily="2" charset="2"/>
              <a:buChar char="ü"/>
            </a:pPr>
            <a:r>
              <a:rPr lang="fr-FR" dirty="0"/>
              <a:t>notre vêtement : vestes, sacs, peaux, chaussures, duvets, </a:t>
            </a:r>
          </a:p>
          <a:p>
            <a:pPr marL="742950" lvl="1" indent="-285750">
              <a:buFont typeface="Wingdings" panose="05000000000000000000" pitchFamily="2" charset="2"/>
              <a:buChar char="ü"/>
            </a:pPr>
            <a:r>
              <a:rPr lang="fr-FR" dirty="0"/>
              <a:t>nos outils, autrefois nos armes : manches de corne, poignards, flèches,</a:t>
            </a:r>
          </a:p>
          <a:p>
            <a:pPr marL="742950" lvl="1" indent="-285750">
              <a:buFont typeface="Wingdings" panose="05000000000000000000" pitchFamily="2" charset="2"/>
              <a:buChar char="ü"/>
            </a:pPr>
            <a:r>
              <a:rPr lang="fr-FR" dirty="0"/>
              <a:t>nos énergies telles que la méthanisation, la traction pour labourer avec des bœufs ou chevaux, labour qui n’avait pas de sens car les adventices ou « mauvaises herbes » n’existaient sans doute pas avant qu’entre le péché de l’Homme, du moins elles n’étaient pas invasives. </a:t>
            </a:r>
          </a:p>
        </p:txBody>
      </p:sp>
      <p:sp>
        <p:nvSpPr>
          <p:cNvPr id="5" name="Rectangle 4">
            <a:extLst>
              <a:ext uri="{FF2B5EF4-FFF2-40B4-BE49-F238E27FC236}">
                <a16:creationId xmlns:a16="http://schemas.microsoft.com/office/drawing/2014/main" id="{2FF31040-68DF-4AE2-AB5D-481CBE184220}"/>
              </a:ext>
            </a:extLst>
          </p:cNvPr>
          <p:cNvSpPr/>
          <p:nvPr/>
        </p:nvSpPr>
        <p:spPr>
          <a:xfrm>
            <a:off x="1026544" y="4841578"/>
            <a:ext cx="11156828" cy="1477328"/>
          </a:xfrm>
          <a:prstGeom prst="rect">
            <a:avLst/>
          </a:prstGeom>
        </p:spPr>
        <p:txBody>
          <a:bodyPr wrap="square">
            <a:spAutoFit/>
          </a:bodyPr>
          <a:lstStyle/>
          <a:p>
            <a:pPr marL="285750" indent="-285750">
              <a:buFont typeface="Wingdings" panose="05000000000000000000" pitchFamily="2" charset="2"/>
              <a:buChar char="Ø"/>
            </a:pPr>
            <a:r>
              <a:rPr lang="fr-FR" dirty="0"/>
              <a:t>Dans les v29 et v30 l’écrivain du 1er chapitre de la Genèse résume : d’abord le végétal et l’arbre pour nourrir l’Homme puis les animaux ayant une âme qui vont se nourrir du végétal. </a:t>
            </a:r>
          </a:p>
          <a:p>
            <a:r>
              <a:rPr lang="fr-FR" dirty="0"/>
              <a:t>     On n’y voit pas de nourriture à partir de la viande… </a:t>
            </a:r>
          </a:p>
          <a:p>
            <a:endParaRPr lang="fr-FR" dirty="0"/>
          </a:p>
          <a:p>
            <a:r>
              <a:rPr lang="fr-FR" b="1" dirty="0"/>
              <a:t>     Les Végan, les Végétaliens auraient-ils alors raison, seulement le végétal pour l’Homme ?</a:t>
            </a:r>
            <a:endParaRPr lang="fr-FR" dirty="0"/>
          </a:p>
        </p:txBody>
      </p:sp>
      <p:sp>
        <p:nvSpPr>
          <p:cNvPr id="6" name="Espace réservé du numéro de diapositive 5">
            <a:extLst>
              <a:ext uri="{FF2B5EF4-FFF2-40B4-BE49-F238E27FC236}">
                <a16:creationId xmlns:a16="http://schemas.microsoft.com/office/drawing/2014/main" id="{9555FFA9-3F96-4892-AC42-6E1ECB7ABB77}"/>
              </a:ext>
            </a:extLst>
          </p:cNvPr>
          <p:cNvSpPr>
            <a:spLocks noGrp="1"/>
          </p:cNvSpPr>
          <p:nvPr>
            <p:ph type="sldNum" sz="quarter" idx="12"/>
          </p:nvPr>
        </p:nvSpPr>
        <p:spPr/>
        <p:txBody>
          <a:bodyPr/>
          <a:lstStyle/>
          <a:p>
            <a:fld id="{E5DCE266-CCDA-4DEB-8A9C-F7397A2B4302}" type="slidenum">
              <a:rPr lang="fr-FR" smtClean="0"/>
              <a:t>24</a:t>
            </a:fld>
            <a:endParaRPr lang="fr-FR"/>
          </a:p>
        </p:txBody>
      </p:sp>
    </p:spTree>
    <p:extLst>
      <p:ext uri="{BB962C8B-B14F-4D97-AF65-F5344CB8AC3E}">
        <p14:creationId xmlns:p14="http://schemas.microsoft.com/office/powerpoint/2010/main" val="278358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90445"/>
            <a:ext cx="11156830" cy="369332"/>
          </a:xfrm>
          <a:prstGeom prst="rect">
            <a:avLst/>
          </a:prstGeom>
          <a:noFill/>
        </p:spPr>
        <p:txBody>
          <a:bodyPr wrap="square" rtlCol="0">
            <a:spAutoFit/>
          </a:bodyPr>
          <a:lstStyle/>
          <a:p>
            <a:r>
              <a:rPr lang="fr-FR" dirty="0"/>
              <a:t>Mais il y a un problème : Adam a péché ! l’Homme pèche …</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495983"/>
            <a:ext cx="6728604" cy="523220"/>
          </a:xfrm>
          <a:prstGeom prst="rect">
            <a:avLst/>
          </a:prstGeom>
          <a:noFill/>
        </p:spPr>
        <p:txBody>
          <a:bodyPr wrap="square" rtlCol="0">
            <a:spAutoFit/>
          </a:bodyPr>
          <a:lstStyle/>
          <a:p>
            <a:r>
              <a:rPr lang="fr-FR" sz="2800" b="1" dirty="0"/>
              <a:t>E- Le mouvement végan.</a:t>
            </a:r>
          </a:p>
        </p:txBody>
      </p:sp>
      <p:sp>
        <p:nvSpPr>
          <p:cNvPr id="4" name="Rectangle 3">
            <a:extLst>
              <a:ext uri="{FF2B5EF4-FFF2-40B4-BE49-F238E27FC236}">
                <a16:creationId xmlns:a16="http://schemas.microsoft.com/office/drawing/2014/main" id="{C4E9B1B7-87AD-455F-B0BF-6069BA95D63E}"/>
              </a:ext>
            </a:extLst>
          </p:cNvPr>
          <p:cNvSpPr/>
          <p:nvPr/>
        </p:nvSpPr>
        <p:spPr>
          <a:xfrm>
            <a:off x="1026545" y="1572042"/>
            <a:ext cx="11165455" cy="2031325"/>
          </a:xfrm>
          <a:prstGeom prst="rect">
            <a:avLst/>
          </a:prstGeom>
        </p:spPr>
        <p:txBody>
          <a:bodyPr wrap="square">
            <a:spAutoFit/>
          </a:bodyPr>
          <a:lstStyle/>
          <a:p>
            <a:pPr marL="285750" indent="-285750">
              <a:buFont typeface="Wingdings" panose="05000000000000000000" pitchFamily="2" charset="2"/>
              <a:buChar char="Ø"/>
            </a:pPr>
            <a:r>
              <a:rPr lang="fr-FR" dirty="0"/>
              <a:t>En effet au chapitre 2 l’homme est installé dans le jardin d’Eden v8-9 </a:t>
            </a:r>
            <a:r>
              <a:rPr lang="fr-FR" dirty="0">
                <a:solidFill>
                  <a:srgbClr val="0070C0"/>
                </a:solidFill>
              </a:rPr>
              <a:t>l'Éternel Dieu planta un jardin en Éden, du côté de l'orient, et il y plaça l'homme qu'il avait formé. Et l'Éternel Dieu fit croître du sol tout arbre agréable à voir et bon à manger, et l'arbre de vie au milieu du jardin, et l'arbre de la connaissance du bien et du mal</a:t>
            </a:r>
            <a:r>
              <a:rPr lang="fr-FR" dirty="0"/>
              <a:t>.                        4 fleuves parcourent ce jardin, point besoin d’arroser entre ces 4 fleuves qui l’irriguent faute de rosée, </a:t>
            </a:r>
            <a:r>
              <a:rPr lang="fr-FR" b="1" dirty="0"/>
              <a:t>l’homme est dédié à manger du fruit de l’arbre</a:t>
            </a:r>
            <a:r>
              <a:rPr lang="fr-FR" dirty="0"/>
              <a:t> mais pas de l’herbe ni les animaux. 				  L’homme est chargé de nommer les animaux tout comme encore aujourd’hui nous nommons nos enfants à leur naissance. </a:t>
            </a:r>
          </a:p>
        </p:txBody>
      </p:sp>
      <p:sp>
        <p:nvSpPr>
          <p:cNvPr id="5" name="Rectangle 4">
            <a:extLst>
              <a:ext uri="{FF2B5EF4-FFF2-40B4-BE49-F238E27FC236}">
                <a16:creationId xmlns:a16="http://schemas.microsoft.com/office/drawing/2014/main" id="{544DD3E5-5C05-488F-B736-1F922B07B4EB}"/>
              </a:ext>
            </a:extLst>
          </p:cNvPr>
          <p:cNvSpPr/>
          <p:nvPr/>
        </p:nvSpPr>
        <p:spPr>
          <a:xfrm>
            <a:off x="1026544" y="3641080"/>
            <a:ext cx="11165455" cy="2308324"/>
          </a:xfrm>
          <a:prstGeom prst="rect">
            <a:avLst/>
          </a:prstGeom>
        </p:spPr>
        <p:txBody>
          <a:bodyPr wrap="square">
            <a:spAutoFit/>
          </a:bodyPr>
          <a:lstStyle/>
          <a:p>
            <a:pPr marL="285750" indent="-285750">
              <a:buFont typeface="Wingdings" panose="05000000000000000000" pitchFamily="2" charset="2"/>
              <a:buChar char="Ø"/>
            </a:pPr>
            <a:r>
              <a:rPr lang="fr-FR" dirty="0"/>
              <a:t>Mais Adam est seul, Dieu créé alors la femme </a:t>
            </a:r>
            <a:r>
              <a:rPr lang="fr-FR" dirty="0" err="1"/>
              <a:t>Isha</a:t>
            </a:r>
            <a:r>
              <a:rPr lang="fr-FR" dirty="0"/>
              <a:t>.</a:t>
            </a:r>
          </a:p>
          <a:p>
            <a:endParaRPr lang="fr-FR" dirty="0"/>
          </a:p>
          <a:p>
            <a:pPr marL="285750" indent="-285750">
              <a:buFont typeface="Wingdings" panose="05000000000000000000" pitchFamily="2" charset="2"/>
              <a:buChar char="Ø"/>
            </a:pPr>
            <a:r>
              <a:rPr lang="fr-FR" dirty="0"/>
              <a:t>C’est alors qu’au chapitre 3 de la Genèse le péché survient, d’abord par la femme car l’homme l’a délaissée face au séducteur, Adam va même reprocher à Dieu au v12 d’avoir créé cette femme qui l’a séduit pour le faire désobéir à Dieu, quel mufle ! 									           Mais Dieu n’appelle pas la femme, il appelle l’homme v9 </a:t>
            </a:r>
            <a:r>
              <a:rPr lang="fr-FR" dirty="0">
                <a:solidFill>
                  <a:srgbClr val="0070C0"/>
                </a:solidFill>
              </a:rPr>
              <a:t>Et l'Éternel Dieu appela l'homme, et lui dit : Où es-tu ?</a:t>
            </a:r>
            <a:r>
              <a:rPr lang="fr-FR" dirty="0"/>
              <a:t> cela s’appelle la responsabilité, l’homme essaye de se défausser mais Dieu le tient responsable, il l’est encore au XXI siècle …</a:t>
            </a:r>
          </a:p>
        </p:txBody>
      </p:sp>
      <p:sp>
        <p:nvSpPr>
          <p:cNvPr id="6" name="Espace réservé du numéro de diapositive 5">
            <a:extLst>
              <a:ext uri="{FF2B5EF4-FFF2-40B4-BE49-F238E27FC236}">
                <a16:creationId xmlns:a16="http://schemas.microsoft.com/office/drawing/2014/main" id="{B807833F-3172-478E-8470-5AA0C5F44C65}"/>
              </a:ext>
            </a:extLst>
          </p:cNvPr>
          <p:cNvSpPr>
            <a:spLocks noGrp="1"/>
          </p:cNvSpPr>
          <p:nvPr>
            <p:ph type="sldNum" sz="quarter" idx="12"/>
          </p:nvPr>
        </p:nvSpPr>
        <p:spPr/>
        <p:txBody>
          <a:bodyPr/>
          <a:lstStyle/>
          <a:p>
            <a:fld id="{E5DCE266-CCDA-4DEB-8A9C-F7397A2B4302}" type="slidenum">
              <a:rPr lang="fr-FR" smtClean="0"/>
              <a:t>25</a:t>
            </a:fld>
            <a:endParaRPr lang="fr-FR"/>
          </a:p>
        </p:txBody>
      </p:sp>
    </p:spTree>
    <p:extLst>
      <p:ext uri="{BB962C8B-B14F-4D97-AF65-F5344CB8AC3E}">
        <p14:creationId xmlns:p14="http://schemas.microsoft.com/office/powerpoint/2010/main" val="13978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90445"/>
            <a:ext cx="11156830" cy="1477328"/>
          </a:xfrm>
          <a:prstGeom prst="rect">
            <a:avLst/>
          </a:prstGeom>
          <a:noFill/>
        </p:spPr>
        <p:txBody>
          <a:bodyPr wrap="square" rtlCol="0">
            <a:spAutoFit/>
          </a:bodyPr>
          <a:lstStyle/>
          <a:p>
            <a:pPr marL="285750" indent="-285750">
              <a:buFont typeface="Wingdings" panose="05000000000000000000" pitchFamily="2" charset="2"/>
              <a:buChar char="Ø"/>
            </a:pPr>
            <a:r>
              <a:rPr lang="fr-FR" dirty="0"/>
              <a:t>La sentence pour l’homme tombe alors  Gen.3 v17-18 :  </a:t>
            </a:r>
            <a:r>
              <a:rPr lang="fr-FR" dirty="0">
                <a:solidFill>
                  <a:srgbClr val="0070C0"/>
                </a:solidFill>
              </a:rPr>
              <a:t>maudit est le sol à cause de toi ; tu en mangeras en travaillant péniblement tous les jours de ta vie. Et il te fera germer des épines et des ronces, et tu mangeras l'herbe des champs. </a:t>
            </a:r>
            <a:r>
              <a:rPr lang="fr-FR" dirty="0"/>
              <a:t>Arrivent donc les mauvaises herbes, les adventices en termes techniques en agriculture et nous voilà partis sur le débat bien actuel du glyphosate, l’empreinte carbone, Bio/Conventionnel, Labour ou sans labour, dérèglement climatique, fonte des glaces polaires et nos glaciers, élévation du niveau de la mer …</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495983"/>
            <a:ext cx="6728604" cy="523220"/>
          </a:xfrm>
          <a:prstGeom prst="rect">
            <a:avLst/>
          </a:prstGeom>
          <a:noFill/>
        </p:spPr>
        <p:txBody>
          <a:bodyPr wrap="square" rtlCol="0">
            <a:spAutoFit/>
          </a:bodyPr>
          <a:lstStyle/>
          <a:p>
            <a:r>
              <a:rPr lang="fr-FR" sz="2800" b="1" dirty="0"/>
              <a:t>E- Le mouvement végan.</a:t>
            </a:r>
          </a:p>
        </p:txBody>
      </p:sp>
      <p:sp>
        <p:nvSpPr>
          <p:cNvPr id="4" name="Rectangle 3">
            <a:extLst>
              <a:ext uri="{FF2B5EF4-FFF2-40B4-BE49-F238E27FC236}">
                <a16:creationId xmlns:a16="http://schemas.microsoft.com/office/drawing/2014/main" id="{4F17ACF8-C0C5-45D4-9064-36A631A47E21}"/>
              </a:ext>
            </a:extLst>
          </p:cNvPr>
          <p:cNvSpPr/>
          <p:nvPr/>
        </p:nvSpPr>
        <p:spPr>
          <a:xfrm>
            <a:off x="1026544" y="2751503"/>
            <a:ext cx="11156829" cy="1754326"/>
          </a:xfrm>
          <a:prstGeom prst="rect">
            <a:avLst/>
          </a:prstGeom>
        </p:spPr>
        <p:txBody>
          <a:bodyPr wrap="square">
            <a:spAutoFit/>
          </a:bodyPr>
          <a:lstStyle/>
          <a:p>
            <a:pPr marL="285750" indent="-285750">
              <a:buFont typeface="Wingdings" panose="05000000000000000000" pitchFamily="2" charset="2"/>
              <a:buChar char="Ø"/>
            </a:pPr>
            <a:r>
              <a:rPr lang="fr-FR" dirty="0"/>
              <a:t>C’est l’équivalent de la population mondiale de 1950 qu’il faudra ajouter à l’actuelle soit 2,5 milliards d’humain de plus à nourrir, selon un rapport de l’ONU (2019) conduisant à 9,7 milliards d’humains en 2050 : l’accès à l’eau, gérer les déchets des plus riches ... Mais surtout gérer les mouvements migratoires :</a:t>
            </a:r>
          </a:p>
          <a:p>
            <a:pPr marL="742950" lvl="1" indent="-285750">
              <a:buFont typeface="Wingdings" panose="05000000000000000000" pitchFamily="2" charset="2"/>
              <a:buChar char="Ø"/>
            </a:pPr>
            <a:r>
              <a:rPr lang="fr-FR" dirty="0"/>
              <a:t>Réfugiés politiques,</a:t>
            </a:r>
          </a:p>
          <a:p>
            <a:pPr marL="742950" lvl="1" indent="-285750">
              <a:buFont typeface="Wingdings" panose="05000000000000000000" pitchFamily="2" charset="2"/>
              <a:buChar char="Ø"/>
            </a:pPr>
            <a:r>
              <a:rPr lang="fr-FR" dirty="0"/>
              <a:t>Réfugiés économiques,</a:t>
            </a:r>
          </a:p>
          <a:p>
            <a:pPr marL="742950" lvl="1" indent="-285750">
              <a:buFont typeface="Wingdings" panose="05000000000000000000" pitchFamily="2" charset="2"/>
              <a:buChar char="Ø"/>
            </a:pPr>
            <a:r>
              <a:rPr lang="fr-FR" dirty="0"/>
              <a:t>Réfugiés sanitaires.</a:t>
            </a:r>
          </a:p>
        </p:txBody>
      </p:sp>
      <p:sp>
        <p:nvSpPr>
          <p:cNvPr id="5" name="Rectangle 4">
            <a:extLst>
              <a:ext uri="{FF2B5EF4-FFF2-40B4-BE49-F238E27FC236}">
                <a16:creationId xmlns:a16="http://schemas.microsoft.com/office/drawing/2014/main" id="{7B80D6A1-354A-48C3-99C4-249A14030C70}"/>
              </a:ext>
            </a:extLst>
          </p:cNvPr>
          <p:cNvSpPr/>
          <p:nvPr/>
        </p:nvSpPr>
        <p:spPr>
          <a:xfrm>
            <a:off x="1035169" y="4588021"/>
            <a:ext cx="11148203" cy="646331"/>
          </a:xfrm>
          <a:prstGeom prst="rect">
            <a:avLst/>
          </a:prstGeom>
        </p:spPr>
        <p:txBody>
          <a:bodyPr wrap="square">
            <a:spAutoFit/>
          </a:bodyPr>
          <a:lstStyle/>
          <a:p>
            <a:pPr marL="285750" indent="-285750">
              <a:buFont typeface="Wingdings" panose="05000000000000000000" pitchFamily="2" charset="2"/>
              <a:buChar char="Ø"/>
            </a:pPr>
            <a:r>
              <a:rPr lang="fr-FR" dirty="0"/>
              <a:t>Si en 1946 il y a eu l’après Guerre Mondiale, création de l’ONU, le Plan Marshall en Europe, d’ici 30 ans c’est un tout autre challenge qui s’ouvre à notre génération, à celle de nos enfants pour nos (mes) petits-enfants surtout.</a:t>
            </a:r>
          </a:p>
        </p:txBody>
      </p:sp>
      <p:sp>
        <p:nvSpPr>
          <p:cNvPr id="6" name="Rectangle 5">
            <a:extLst>
              <a:ext uri="{FF2B5EF4-FFF2-40B4-BE49-F238E27FC236}">
                <a16:creationId xmlns:a16="http://schemas.microsoft.com/office/drawing/2014/main" id="{4F0F1B6C-9A44-463A-9227-92A642F20411}"/>
              </a:ext>
            </a:extLst>
          </p:cNvPr>
          <p:cNvSpPr/>
          <p:nvPr/>
        </p:nvSpPr>
        <p:spPr>
          <a:xfrm>
            <a:off x="1026544" y="5335677"/>
            <a:ext cx="11148202" cy="923330"/>
          </a:xfrm>
          <a:prstGeom prst="rect">
            <a:avLst/>
          </a:prstGeom>
        </p:spPr>
        <p:txBody>
          <a:bodyPr wrap="square">
            <a:spAutoFit/>
          </a:bodyPr>
          <a:lstStyle/>
          <a:p>
            <a:pPr marL="285750" indent="-285750">
              <a:buFont typeface="Wingdings" panose="05000000000000000000" pitchFamily="2" charset="2"/>
              <a:buChar char="Ø"/>
            </a:pPr>
            <a:r>
              <a:rPr lang="fr-FR" b="1" dirty="0"/>
              <a:t>Nous les chrétiens qu’avons-nous à dire, sommes-nous exemplaires vis-à-vis des habitants de notre Planète ?    </a:t>
            </a:r>
            <a:r>
              <a:rPr lang="fr-FR" dirty="0"/>
              <a:t>Ce sera le sujet de Pierre-Henry demain. 							              Le Grand Confinement nous a-t-il appris quelque chose en la matière ?</a:t>
            </a:r>
          </a:p>
        </p:txBody>
      </p:sp>
      <p:sp>
        <p:nvSpPr>
          <p:cNvPr id="7" name="Espace réservé du numéro de diapositive 6">
            <a:extLst>
              <a:ext uri="{FF2B5EF4-FFF2-40B4-BE49-F238E27FC236}">
                <a16:creationId xmlns:a16="http://schemas.microsoft.com/office/drawing/2014/main" id="{8DFF1286-6E61-4DE5-BEBD-85A02671E8D9}"/>
              </a:ext>
            </a:extLst>
          </p:cNvPr>
          <p:cNvSpPr>
            <a:spLocks noGrp="1"/>
          </p:cNvSpPr>
          <p:nvPr>
            <p:ph type="sldNum" sz="quarter" idx="12"/>
          </p:nvPr>
        </p:nvSpPr>
        <p:spPr/>
        <p:txBody>
          <a:bodyPr/>
          <a:lstStyle/>
          <a:p>
            <a:fld id="{E5DCE266-CCDA-4DEB-8A9C-F7397A2B4302}" type="slidenum">
              <a:rPr lang="fr-FR" smtClean="0"/>
              <a:t>26</a:t>
            </a:fld>
            <a:endParaRPr lang="fr-FR"/>
          </a:p>
        </p:txBody>
      </p:sp>
    </p:spTree>
    <p:extLst>
      <p:ext uri="{BB962C8B-B14F-4D97-AF65-F5344CB8AC3E}">
        <p14:creationId xmlns:p14="http://schemas.microsoft.com/office/powerpoint/2010/main" val="81089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515565"/>
            <a:ext cx="11156830" cy="2308324"/>
          </a:xfrm>
          <a:prstGeom prst="rect">
            <a:avLst/>
          </a:prstGeom>
          <a:noFill/>
        </p:spPr>
        <p:txBody>
          <a:bodyPr wrap="square" rtlCol="0">
            <a:spAutoFit/>
          </a:bodyPr>
          <a:lstStyle/>
          <a:p>
            <a:r>
              <a:rPr lang="fr-FR" dirty="0"/>
              <a:t>Ne nous dispersons pas, revenons au texte de Genèse 3v18 </a:t>
            </a:r>
            <a:r>
              <a:rPr lang="fr-FR" dirty="0">
                <a:solidFill>
                  <a:srgbClr val="0070C0"/>
                </a:solidFill>
              </a:rPr>
              <a:t>: Et il te fera germer des épines et des ronces, et tu mangeras l'herbe des champs</a:t>
            </a:r>
            <a:r>
              <a:rPr lang="fr-FR" dirty="0"/>
              <a:t>. </a:t>
            </a:r>
          </a:p>
          <a:p>
            <a:endParaRPr lang="fr-FR" dirty="0"/>
          </a:p>
          <a:p>
            <a:pPr marL="285750" indent="-285750">
              <a:buFont typeface="Wingdings" panose="05000000000000000000" pitchFamily="2" charset="2"/>
              <a:buChar char="Ø"/>
            </a:pPr>
            <a:r>
              <a:rPr lang="fr-FR" dirty="0"/>
              <a:t>Suite au péché de l’Homme, Dieu le condamne à manger du végétal tu mangeras l'herbe des champs !</a:t>
            </a:r>
          </a:p>
          <a:p>
            <a:endParaRPr lang="fr-FR" dirty="0"/>
          </a:p>
          <a:p>
            <a:pPr marL="285750" indent="-285750">
              <a:buFont typeface="Wingdings" panose="05000000000000000000" pitchFamily="2" charset="2"/>
              <a:buChar char="Ø"/>
            </a:pPr>
            <a:r>
              <a:rPr lang="fr-FR" dirty="0"/>
              <a:t>Mais dans sa miséricorde, devant le malaise d’Adam et Eve, Dieu agit en grâce ch.3 v21 </a:t>
            </a:r>
            <a:r>
              <a:rPr lang="fr-FR" dirty="0">
                <a:solidFill>
                  <a:srgbClr val="0070C0"/>
                </a:solidFill>
              </a:rPr>
              <a:t>Et l'Éternel Dieu fit à Adam et à sa femme des vêtements de peau, et les revêtit</a:t>
            </a:r>
            <a:r>
              <a:rPr lang="fr-FR" dirty="0"/>
              <a:t>. Dieu s’oblige à tuer un animal ou du moins en donne le principe, pour vêtir l’homme et la femme qui ont pris conscience qu’ils sont nus à cause du péché. </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821103"/>
            <a:ext cx="6728604" cy="523220"/>
          </a:xfrm>
          <a:prstGeom prst="rect">
            <a:avLst/>
          </a:prstGeom>
          <a:noFill/>
        </p:spPr>
        <p:txBody>
          <a:bodyPr wrap="square" rtlCol="0">
            <a:spAutoFit/>
          </a:bodyPr>
          <a:lstStyle/>
          <a:p>
            <a:r>
              <a:rPr lang="fr-FR" sz="2800" b="1" dirty="0"/>
              <a:t>E- Le mouvement végan.</a:t>
            </a:r>
          </a:p>
        </p:txBody>
      </p:sp>
      <p:pic>
        <p:nvPicPr>
          <p:cNvPr id="4" name="Image 3">
            <a:extLst>
              <a:ext uri="{FF2B5EF4-FFF2-40B4-BE49-F238E27FC236}">
                <a16:creationId xmlns:a16="http://schemas.microsoft.com/office/drawing/2014/main" id="{DD50B712-6130-4614-B129-61E8DB0E8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436" y="714581"/>
            <a:ext cx="733019" cy="629742"/>
          </a:xfrm>
          <a:prstGeom prst="rect">
            <a:avLst/>
          </a:prstGeom>
        </p:spPr>
      </p:pic>
      <p:sp>
        <p:nvSpPr>
          <p:cNvPr id="6" name="ZoneTexte 5">
            <a:extLst>
              <a:ext uri="{FF2B5EF4-FFF2-40B4-BE49-F238E27FC236}">
                <a16:creationId xmlns:a16="http://schemas.microsoft.com/office/drawing/2014/main" id="{E2A91642-83BF-4C48-8018-62A0F4C916C2}"/>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7" name="Rectangle 6">
            <a:extLst>
              <a:ext uri="{FF2B5EF4-FFF2-40B4-BE49-F238E27FC236}">
                <a16:creationId xmlns:a16="http://schemas.microsoft.com/office/drawing/2014/main" id="{A3572BBA-BCEC-4955-8468-35A6E8D1390E}"/>
              </a:ext>
            </a:extLst>
          </p:cNvPr>
          <p:cNvSpPr/>
          <p:nvPr/>
        </p:nvSpPr>
        <p:spPr>
          <a:xfrm>
            <a:off x="1035170" y="4459238"/>
            <a:ext cx="11055230" cy="646331"/>
          </a:xfrm>
          <a:prstGeom prst="rect">
            <a:avLst/>
          </a:prstGeom>
        </p:spPr>
        <p:txBody>
          <a:bodyPr wrap="square">
            <a:spAutoFit/>
          </a:bodyPr>
          <a:lstStyle/>
          <a:p>
            <a:pPr marL="285750" indent="-285750">
              <a:buFont typeface="Wingdings" panose="05000000000000000000" pitchFamily="2" charset="2"/>
              <a:buChar char="Ø"/>
            </a:pPr>
            <a:r>
              <a:rPr lang="fr-FR" dirty="0"/>
              <a:t>Donc l’homme est créé fructivore, il mangeait du fruit des arbres dans le jardin d’Eden.                                        C’est à partir du péché qu’il devient végétarien au sens de </a:t>
            </a:r>
            <a:r>
              <a:rPr lang="fr-FR" i="1" dirty="0"/>
              <a:t>manger l’herbe des champs</a:t>
            </a:r>
            <a:r>
              <a:rPr lang="fr-FR" dirty="0"/>
              <a:t>, les légumes en particulier.</a:t>
            </a:r>
          </a:p>
        </p:txBody>
      </p:sp>
      <p:sp>
        <p:nvSpPr>
          <p:cNvPr id="8" name="Rectangle 7">
            <a:extLst>
              <a:ext uri="{FF2B5EF4-FFF2-40B4-BE49-F238E27FC236}">
                <a16:creationId xmlns:a16="http://schemas.microsoft.com/office/drawing/2014/main" id="{F59E6962-8A3B-4377-9329-0EE3A5392D47}"/>
              </a:ext>
            </a:extLst>
          </p:cNvPr>
          <p:cNvSpPr/>
          <p:nvPr/>
        </p:nvSpPr>
        <p:spPr>
          <a:xfrm>
            <a:off x="1026545" y="5556252"/>
            <a:ext cx="10809855" cy="369332"/>
          </a:xfrm>
          <a:prstGeom prst="rect">
            <a:avLst/>
          </a:prstGeom>
        </p:spPr>
        <p:txBody>
          <a:bodyPr wrap="square">
            <a:spAutoFit/>
          </a:bodyPr>
          <a:lstStyle/>
          <a:p>
            <a:r>
              <a:rPr lang="fr-FR" b="1" dirty="0"/>
              <a:t>Alors les Végan auraient-ils raison de ne pas manger de viande ou de ne pas tirer profit de l’animal ?</a:t>
            </a:r>
            <a:endParaRPr lang="fr-FR" dirty="0"/>
          </a:p>
        </p:txBody>
      </p:sp>
      <p:sp>
        <p:nvSpPr>
          <p:cNvPr id="9" name="Rectangle 8">
            <a:extLst>
              <a:ext uri="{FF2B5EF4-FFF2-40B4-BE49-F238E27FC236}">
                <a16:creationId xmlns:a16="http://schemas.microsoft.com/office/drawing/2014/main" id="{CBF958FC-12D5-42A0-BB19-0BC1689C184A}"/>
              </a:ext>
            </a:extLst>
          </p:cNvPr>
          <p:cNvSpPr/>
          <p:nvPr/>
        </p:nvSpPr>
        <p:spPr>
          <a:xfrm>
            <a:off x="1035170" y="3865457"/>
            <a:ext cx="3644716" cy="369332"/>
          </a:xfrm>
          <a:prstGeom prst="rect">
            <a:avLst/>
          </a:prstGeom>
        </p:spPr>
        <p:txBody>
          <a:bodyPr wrap="none">
            <a:spAutoFit/>
          </a:bodyPr>
          <a:lstStyle/>
          <a:p>
            <a:r>
              <a:rPr lang="fr-FR" dirty="0"/>
              <a:t>Mais Dieu, cela n’est pas très </a:t>
            </a:r>
            <a:r>
              <a:rPr lang="fr-FR" dirty="0" err="1"/>
              <a:t>Vegan</a:t>
            </a:r>
            <a:r>
              <a:rPr lang="fr-FR" dirty="0"/>
              <a:t> !</a:t>
            </a:r>
          </a:p>
        </p:txBody>
      </p:sp>
      <p:sp>
        <p:nvSpPr>
          <p:cNvPr id="11" name="Espace réservé du numéro de diapositive 10">
            <a:extLst>
              <a:ext uri="{FF2B5EF4-FFF2-40B4-BE49-F238E27FC236}">
                <a16:creationId xmlns:a16="http://schemas.microsoft.com/office/drawing/2014/main" id="{615C7A0B-25C8-4943-9046-AD256AD82453}"/>
              </a:ext>
            </a:extLst>
          </p:cNvPr>
          <p:cNvSpPr>
            <a:spLocks noGrp="1"/>
          </p:cNvSpPr>
          <p:nvPr>
            <p:ph type="sldNum" sz="quarter" idx="12"/>
          </p:nvPr>
        </p:nvSpPr>
        <p:spPr/>
        <p:txBody>
          <a:bodyPr/>
          <a:lstStyle/>
          <a:p>
            <a:fld id="{E5DCE266-CCDA-4DEB-8A9C-F7397A2B4302}" type="slidenum">
              <a:rPr lang="fr-FR" smtClean="0"/>
              <a:t>27</a:t>
            </a:fld>
            <a:endParaRPr lang="fr-FR"/>
          </a:p>
        </p:txBody>
      </p:sp>
    </p:spTree>
    <p:extLst>
      <p:ext uri="{BB962C8B-B14F-4D97-AF65-F5344CB8AC3E}">
        <p14:creationId xmlns:p14="http://schemas.microsoft.com/office/powerpoint/2010/main" val="339729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027885"/>
            <a:ext cx="11156830" cy="1477328"/>
          </a:xfrm>
          <a:prstGeom prst="rect">
            <a:avLst/>
          </a:prstGeom>
          <a:noFill/>
        </p:spPr>
        <p:txBody>
          <a:bodyPr wrap="square" rtlCol="0">
            <a:spAutoFit/>
          </a:bodyPr>
          <a:lstStyle/>
          <a:p>
            <a:pPr marL="285750" indent="-285750">
              <a:buFont typeface="Wingdings" panose="05000000000000000000" pitchFamily="2" charset="2"/>
              <a:buChar char="Ø"/>
            </a:pPr>
            <a:r>
              <a:rPr lang="fr-FR" dirty="0"/>
              <a:t>Ou bien veulent-ils, sans s’en rendre compte, tomber sous la sentence de Dieu : tu mangeras l’herbe des champs !   Sans bénéficier de la miséricorde de Dieu, car la viande est un luxe accordé par Dieu lui-même.</a:t>
            </a:r>
          </a:p>
          <a:p>
            <a:endParaRPr lang="fr-FR" dirty="0"/>
          </a:p>
          <a:p>
            <a:pPr marL="285750" indent="-285750">
              <a:buFont typeface="Wingdings" panose="05000000000000000000" pitchFamily="2" charset="2"/>
              <a:buChar char="Ø"/>
            </a:pPr>
            <a:r>
              <a:rPr lang="fr-FR" dirty="0"/>
              <a:t> En fait le premier rapport de l’Homme à l’animal, en termes d’exploitation du genre animal, commence par le vêtement ! Dieu habille Adam et Eve de peaux de bêtes.</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495983"/>
            <a:ext cx="6728604" cy="523220"/>
          </a:xfrm>
          <a:prstGeom prst="rect">
            <a:avLst/>
          </a:prstGeom>
          <a:noFill/>
        </p:spPr>
        <p:txBody>
          <a:bodyPr wrap="square" rtlCol="0">
            <a:spAutoFit/>
          </a:bodyPr>
          <a:lstStyle/>
          <a:p>
            <a:r>
              <a:rPr lang="fr-FR" sz="2800" b="1" dirty="0"/>
              <a:t>E- Le mouvement végan.</a:t>
            </a:r>
          </a:p>
        </p:txBody>
      </p:sp>
      <p:pic>
        <p:nvPicPr>
          <p:cNvPr id="7" name="Image 6" descr="Une image contenant dessin&#10;&#10;Description générée automatiquement">
            <a:extLst>
              <a:ext uri="{FF2B5EF4-FFF2-40B4-BE49-F238E27FC236}">
                <a16:creationId xmlns:a16="http://schemas.microsoft.com/office/drawing/2014/main" id="{4603C880-721B-492B-99BC-B8546861E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585" y="3266440"/>
            <a:ext cx="3829050" cy="2590800"/>
          </a:xfrm>
          <a:prstGeom prst="rect">
            <a:avLst/>
          </a:prstGeom>
        </p:spPr>
      </p:pic>
      <p:sp>
        <p:nvSpPr>
          <p:cNvPr id="8" name="ZoneTexte 7">
            <a:extLst>
              <a:ext uri="{FF2B5EF4-FFF2-40B4-BE49-F238E27FC236}">
                <a16:creationId xmlns:a16="http://schemas.microsoft.com/office/drawing/2014/main" id="{7724C8A3-FCD7-49AC-8C14-C98619B7C363}"/>
              </a:ext>
            </a:extLst>
          </p:cNvPr>
          <p:cNvSpPr txBox="1"/>
          <p:nvPr/>
        </p:nvSpPr>
        <p:spPr>
          <a:xfrm>
            <a:off x="1558054" y="5867400"/>
            <a:ext cx="4766546" cy="369332"/>
          </a:xfrm>
          <a:prstGeom prst="rect">
            <a:avLst/>
          </a:prstGeom>
          <a:noFill/>
        </p:spPr>
        <p:txBody>
          <a:bodyPr wrap="square" rtlCol="0">
            <a:spAutoFit/>
          </a:bodyPr>
          <a:lstStyle/>
          <a:p>
            <a:r>
              <a:rPr lang="fr-FR" dirty="0"/>
              <a:t>l’un monogastrique, omnivore surtout carnivore</a:t>
            </a:r>
          </a:p>
        </p:txBody>
      </p:sp>
      <p:sp>
        <p:nvSpPr>
          <p:cNvPr id="9" name="ZoneTexte 8">
            <a:extLst>
              <a:ext uri="{FF2B5EF4-FFF2-40B4-BE49-F238E27FC236}">
                <a16:creationId xmlns:a16="http://schemas.microsoft.com/office/drawing/2014/main" id="{DAEC96B2-82B4-4C96-A2BB-4430E7ECE165}"/>
              </a:ext>
            </a:extLst>
          </p:cNvPr>
          <p:cNvSpPr txBox="1"/>
          <p:nvPr/>
        </p:nvSpPr>
        <p:spPr>
          <a:xfrm>
            <a:off x="6396754" y="5867400"/>
            <a:ext cx="4507466" cy="369332"/>
          </a:xfrm>
          <a:prstGeom prst="rect">
            <a:avLst/>
          </a:prstGeom>
          <a:noFill/>
        </p:spPr>
        <p:txBody>
          <a:bodyPr wrap="square" rtlCol="0">
            <a:spAutoFit/>
          </a:bodyPr>
          <a:lstStyle/>
          <a:p>
            <a:r>
              <a:rPr lang="fr-FR" dirty="0"/>
              <a:t>l’autre polygastrique exclusivement herbivore</a:t>
            </a:r>
          </a:p>
        </p:txBody>
      </p:sp>
      <p:grpSp>
        <p:nvGrpSpPr>
          <p:cNvPr id="15" name="Groupe 14">
            <a:extLst>
              <a:ext uri="{FF2B5EF4-FFF2-40B4-BE49-F238E27FC236}">
                <a16:creationId xmlns:a16="http://schemas.microsoft.com/office/drawing/2014/main" id="{6D8C9FDA-E6F3-4357-99F7-BD6F1EEC2314}"/>
              </a:ext>
            </a:extLst>
          </p:cNvPr>
          <p:cNvGrpSpPr/>
          <p:nvPr/>
        </p:nvGrpSpPr>
        <p:grpSpPr>
          <a:xfrm>
            <a:off x="1558054" y="3159760"/>
            <a:ext cx="4424838" cy="2697480"/>
            <a:chOff x="1558054" y="3322320"/>
            <a:chExt cx="4424838" cy="2697480"/>
          </a:xfrm>
        </p:grpSpPr>
        <p:pic>
          <p:nvPicPr>
            <p:cNvPr id="5" name="Image 4" descr="Une image contenant texte, carte&#10;&#10;Description générée automatiquement">
              <a:extLst>
                <a:ext uri="{FF2B5EF4-FFF2-40B4-BE49-F238E27FC236}">
                  <a16:creationId xmlns:a16="http://schemas.microsoft.com/office/drawing/2014/main" id="{9C45DD85-6A42-4067-8F79-0F23F79D6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054" y="3429000"/>
              <a:ext cx="4424838" cy="2590800"/>
            </a:xfrm>
            <a:prstGeom prst="rect">
              <a:avLst/>
            </a:prstGeom>
          </p:spPr>
        </p:pic>
        <p:sp>
          <p:nvSpPr>
            <p:cNvPr id="10" name="ZoneTexte 9">
              <a:extLst>
                <a:ext uri="{FF2B5EF4-FFF2-40B4-BE49-F238E27FC236}">
                  <a16:creationId xmlns:a16="http://schemas.microsoft.com/office/drawing/2014/main" id="{DEF7D95B-6D4D-4EB2-B715-28F8C8F90C43}"/>
                </a:ext>
              </a:extLst>
            </p:cNvPr>
            <p:cNvSpPr txBox="1"/>
            <p:nvPr/>
          </p:nvSpPr>
          <p:spPr>
            <a:xfrm>
              <a:off x="2065020" y="3322320"/>
              <a:ext cx="929640" cy="315471"/>
            </a:xfrm>
            <a:prstGeom prst="rect">
              <a:avLst/>
            </a:prstGeom>
            <a:noFill/>
          </p:spPr>
          <p:txBody>
            <a:bodyPr wrap="square" rtlCol="0">
              <a:spAutoFit/>
            </a:bodyPr>
            <a:lstStyle/>
            <a:p>
              <a:r>
                <a:rPr lang="fr-FR" sz="1450" dirty="0"/>
                <a:t>dentition</a:t>
              </a:r>
            </a:p>
          </p:txBody>
        </p:sp>
        <p:sp>
          <p:nvSpPr>
            <p:cNvPr id="11" name="Rectangle 10">
              <a:extLst>
                <a:ext uri="{FF2B5EF4-FFF2-40B4-BE49-F238E27FC236}">
                  <a16:creationId xmlns:a16="http://schemas.microsoft.com/office/drawing/2014/main" id="{DE7C785E-C2D4-4827-BE63-07339C454AC7}"/>
                </a:ext>
              </a:extLst>
            </p:cNvPr>
            <p:cNvSpPr/>
            <p:nvPr/>
          </p:nvSpPr>
          <p:spPr>
            <a:xfrm>
              <a:off x="2023897" y="3466875"/>
              <a:ext cx="777777" cy="315471"/>
            </a:xfrm>
            <a:prstGeom prst="rect">
              <a:avLst/>
            </a:prstGeom>
          </p:spPr>
          <p:txBody>
            <a:bodyPr wrap="none">
              <a:spAutoFit/>
            </a:bodyPr>
            <a:lstStyle/>
            <a:p>
              <a:r>
                <a:rPr lang="fr-FR" sz="1450" dirty="0">
                  <a:solidFill>
                    <a:srgbClr val="FF0066"/>
                  </a:solidFill>
                </a:rPr>
                <a:t>Canines</a:t>
              </a:r>
            </a:p>
          </p:txBody>
        </p:sp>
        <p:cxnSp>
          <p:nvCxnSpPr>
            <p:cNvPr id="13" name="Connecteur droit avec flèche 12">
              <a:extLst>
                <a:ext uri="{FF2B5EF4-FFF2-40B4-BE49-F238E27FC236}">
                  <a16:creationId xmlns:a16="http://schemas.microsoft.com/office/drawing/2014/main" id="{4677D74E-69F9-4F02-955A-9A0B17328713}"/>
                </a:ext>
              </a:extLst>
            </p:cNvPr>
            <p:cNvCxnSpPr>
              <a:cxnSpLocks/>
            </p:cNvCxnSpPr>
            <p:nvPr/>
          </p:nvCxnSpPr>
          <p:spPr>
            <a:xfrm>
              <a:off x="2857500" y="3480055"/>
              <a:ext cx="2590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6" name="Rectangle 15">
            <a:extLst>
              <a:ext uri="{FF2B5EF4-FFF2-40B4-BE49-F238E27FC236}">
                <a16:creationId xmlns:a16="http://schemas.microsoft.com/office/drawing/2014/main" id="{191DC868-209A-491E-B162-16BC64019E56}"/>
              </a:ext>
            </a:extLst>
          </p:cNvPr>
          <p:cNvSpPr/>
          <p:nvPr/>
        </p:nvSpPr>
        <p:spPr>
          <a:xfrm>
            <a:off x="1041022" y="2562661"/>
            <a:ext cx="11150977" cy="646331"/>
          </a:xfrm>
          <a:prstGeom prst="rect">
            <a:avLst/>
          </a:prstGeom>
        </p:spPr>
        <p:txBody>
          <a:bodyPr wrap="square">
            <a:spAutoFit/>
          </a:bodyPr>
          <a:lstStyle/>
          <a:p>
            <a:pPr marL="285750" indent="-285750">
              <a:buFont typeface="Wingdings" panose="05000000000000000000" pitchFamily="2" charset="2"/>
              <a:buChar char="Ø"/>
            </a:pPr>
            <a:r>
              <a:rPr lang="fr-FR" dirty="0"/>
              <a:t>Mais il y a une évidence anatomique, l’appareil digestif de l’Humain n’est pas aussi efficace que celui du Ruminant pour digérer l’élément essentiel des végétaux, la cellulose :</a:t>
            </a:r>
          </a:p>
        </p:txBody>
      </p:sp>
      <p:sp>
        <p:nvSpPr>
          <p:cNvPr id="4" name="Espace réservé du numéro de diapositive 3">
            <a:extLst>
              <a:ext uri="{FF2B5EF4-FFF2-40B4-BE49-F238E27FC236}">
                <a16:creationId xmlns:a16="http://schemas.microsoft.com/office/drawing/2014/main" id="{702EECD1-510F-4B39-9F6D-291F23ADC260}"/>
              </a:ext>
            </a:extLst>
          </p:cNvPr>
          <p:cNvSpPr>
            <a:spLocks noGrp="1"/>
          </p:cNvSpPr>
          <p:nvPr>
            <p:ph type="sldNum" sz="quarter" idx="12"/>
          </p:nvPr>
        </p:nvSpPr>
        <p:spPr>
          <a:xfrm>
            <a:off x="9352280" y="6356350"/>
            <a:ext cx="2743200" cy="365125"/>
          </a:xfrm>
        </p:spPr>
        <p:txBody>
          <a:bodyPr/>
          <a:lstStyle/>
          <a:p>
            <a:fld id="{E5DCE266-CCDA-4DEB-8A9C-F7397A2B4302}" type="slidenum">
              <a:rPr lang="fr-FR" smtClean="0"/>
              <a:t>28</a:t>
            </a:fld>
            <a:endParaRPr lang="fr-FR" dirty="0"/>
          </a:p>
        </p:txBody>
      </p:sp>
      <p:sp>
        <p:nvSpPr>
          <p:cNvPr id="6" name="ZoneTexte 5">
            <a:extLst>
              <a:ext uri="{FF2B5EF4-FFF2-40B4-BE49-F238E27FC236}">
                <a16:creationId xmlns:a16="http://schemas.microsoft.com/office/drawing/2014/main" id="{DB3D5E47-E42B-4559-8DE9-C597B7F3280F}"/>
              </a:ext>
            </a:extLst>
          </p:cNvPr>
          <p:cNvSpPr txBox="1"/>
          <p:nvPr/>
        </p:nvSpPr>
        <p:spPr>
          <a:xfrm>
            <a:off x="1395494" y="6236732"/>
            <a:ext cx="10796505" cy="646331"/>
          </a:xfrm>
          <a:prstGeom prst="rect">
            <a:avLst/>
          </a:prstGeom>
          <a:noFill/>
        </p:spPr>
        <p:txBody>
          <a:bodyPr wrap="square" rtlCol="0">
            <a:spAutoFit/>
          </a:bodyPr>
          <a:lstStyle/>
          <a:p>
            <a:r>
              <a:rPr lang="fr-FR" dirty="0"/>
              <a:t>C’est encore plus vrai pour le chien ou le chat de compagnie du végan, comment changer son régime ?   Impossible, au risque de tuer le carnivore, ce qui va à l’encontre de leur objectif !</a:t>
            </a:r>
          </a:p>
        </p:txBody>
      </p:sp>
    </p:spTree>
    <p:extLst>
      <p:ext uri="{BB962C8B-B14F-4D97-AF65-F5344CB8AC3E}">
        <p14:creationId xmlns:p14="http://schemas.microsoft.com/office/powerpoint/2010/main" val="94968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90445"/>
            <a:ext cx="11156830" cy="923330"/>
          </a:xfrm>
          <a:prstGeom prst="rect">
            <a:avLst/>
          </a:prstGeom>
          <a:noFill/>
        </p:spPr>
        <p:txBody>
          <a:bodyPr wrap="square" rtlCol="0">
            <a:spAutoFit/>
          </a:bodyPr>
          <a:lstStyle/>
          <a:p>
            <a:pPr marL="285750" indent="-285750">
              <a:buFont typeface="Wingdings" panose="05000000000000000000" pitchFamily="2" charset="2"/>
              <a:buChar char="Ø"/>
            </a:pPr>
            <a:r>
              <a:rPr lang="fr-FR" dirty="0"/>
              <a:t>Dieu savait que l’Homme désobéirait, Dieu savait qu’il fallait un jour qu’un </a:t>
            </a:r>
            <a:r>
              <a:rPr lang="fr-FR" i="1" dirty="0"/>
              <a:t>agneau</a:t>
            </a:r>
            <a:r>
              <a:rPr lang="fr-FR" dirty="0"/>
              <a:t> soit sacrifié, son Fils unique … en fait que le sang coule en tuant un animal. 							              La viande devient symbole par le sang versé, un luxe ! Quel luxe !</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495983"/>
            <a:ext cx="6728604" cy="523220"/>
          </a:xfrm>
          <a:prstGeom prst="rect">
            <a:avLst/>
          </a:prstGeom>
          <a:noFill/>
        </p:spPr>
        <p:txBody>
          <a:bodyPr wrap="square" rtlCol="0">
            <a:spAutoFit/>
          </a:bodyPr>
          <a:lstStyle/>
          <a:p>
            <a:r>
              <a:rPr lang="fr-FR" sz="2800" b="1" dirty="0"/>
              <a:t>E- Le mouvement végan.</a:t>
            </a:r>
          </a:p>
        </p:txBody>
      </p:sp>
      <p:sp>
        <p:nvSpPr>
          <p:cNvPr id="4" name="Rectangle 3">
            <a:extLst>
              <a:ext uri="{FF2B5EF4-FFF2-40B4-BE49-F238E27FC236}">
                <a16:creationId xmlns:a16="http://schemas.microsoft.com/office/drawing/2014/main" id="{4E101B23-A93D-4D62-AEF7-D9952501F151}"/>
              </a:ext>
            </a:extLst>
          </p:cNvPr>
          <p:cNvSpPr/>
          <p:nvPr/>
        </p:nvSpPr>
        <p:spPr>
          <a:xfrm>
            <a:off x="1026545" y="2228671"/>
            <a:ext cx="11165455" cy="1477328"/>
          </a:xfrm>
          <a:prstGeom prst="rect">
            <a:avLst/>
          </a:prstGeom>
        </p:spPr>
        <p:txBody>
          <a:bodyPr wrap="square">
            <a:spAutoFit/>
          </a:bodyPr>
          <a:lstStyle/>
          <a:p>
            <a:pPr marL="285750" indent="-285750">
              <a:buFont typeface="Wingdings" panose="05000000000000000000" pitchFamily="2" charset="2"/>
              <a:buChar char="Ø"/>
            </a:pPr>
            <a:r>
              <a:rPr lang="fr-FR" dirty="0"/>
              <a:t>Dans ce mouvement Végan n’y aurait-il pas une volonté souterraine de nier le péché de l’Homme, d’évacuer la miséricorde divine ?  									               Et rêver d’un état idéal qu’était celui du jardin d’Eden sur Terre, ne se nourrir que de fruits et végétaux donc nier le sacrifice de l’animal, en image celui de Jésus qui vient annuler tous ces sacrifices d’animaux du Tabernacle et du Temple, en mourant sur la croix pour expier le péché de l’Homme ?</a:t>
            </a:r>
          </a:p>
        </p:txBody>
      </p:sp>
      <p:sp>
        <p:nvSpPr>
          <p:cNvPr id="5" name="Rectangle 4">
            <a:extLst>
              <a:ext uri="{FF2B5EF4-FFF2-40B4-BE49-F238E27FC236}">
                <a16:creationId xmlns:a16="http://schemas.microsoft.com/office/drawing/2014/main" id="{444D5474-A367-4CBD-AB9B-824ADD8D6ECA}"/>
              </a:ext>
            </a:extLst>
          </p:cNvPr>
          <p:cNvSpPr/>
          <p:nvPr/>
        </p:nvSpPr>
        <p:spPr>
          <a:xfrm>
            <a:off x="1026544" y="3782199"/>
            <a:ext cx="11165455" cy="2153731"/>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Ø"/>
            </a:pPr>
            <a:r>
              <a:rPr lang="fr-FR" dirty="0">
                <a:latin typeface="Calibri" panose="020F0502020204030204" pitchFamily="34" charset="0"/>
                <a:ea typeface="Calibri" panose="020F0502020204030204" pitchFamily="34" charset="0"/>
                <a:cs typeface="Times New Roman" panose="02020603050405020304" pitchFamily="18" charset="0"/>
              </a:rPr>
              <a:t>Bien-sûr que les Végan ne se prennent pas la tête avec ça, ils n’en ont que faire, ils ne sont pas même conscients de ces enjeux souterrains que les chrétiens lisent en filigrane dans la Bible et ce travers de l’Homme de dire à Dieu : </a:t>
            </a:r>
            <a:r>
              <a:rPr lang="fr-FR" i="1" dirty="0">
                <a:latin typeface="Calibri" panose="020F0502020204030204" pitchFamily="34" charset="0"/>
                <a:ea typeface="Calibri" panose="020F0502020204030204" pitchFamily="34" charset="0"/>
                <a:cs typeface="Times New Roman" panose="02020603050405020304" pitchFamily="18" charset="0"/>
              </a:rPr>
              <a:t>loin de nous même pas peur ! 								          </a:t>
            </a:r>
            <a:r>
              <a:rPr lang="fr-FR" dirty="0">
                <a:latin typeface="Calibri" panose="020F0502020204030204" pitchFamily="34" charset="0"/>
                <a:ea typeface="Calibri" panose="020F0502020204030204" pitchFamily="34" charset="0"/>
                <a:cs typeface="Times New Roman" panose="02020603050405020304" pitchFamily="18" charset="0"/>
              </a:rPr>
              <a:t>Vous voyez qui est derrière tout cela, sans même que ces gens s’en doutent, baignés de bonnes intentions (ne pas tuer l’animal). Gen.3v1 </a:t>
            </a:r>
            <a:r>
              <a:rPr lang="fr-FR" dirty="0">
                <a:solidFill>
                  <a:srgbClr val="0070C0"/>
                </a:solidFill>
                <a:latin typeface="Calibri" panose="020F0502020204030204" pitchFamily="34" charset="0"/>
                <a:ea typeface="Calibri" panose="020F0502020204030204" pitchFamily="34" charset="0"/>
                <a:cs typeface="Times New Roman" panose="02020603050405020304" pitchFamily="18" charset="0"/>
              </a:rPr>
              <a:t>Or le serpent était plus rusé qu'aucun animal des champs que l'Éternel Dieu avait fait ; et il dit à la femme : Quoi, Dieu a dit : Vous ne mangerez pas de tout arbre du jardin</a:t>
            </a:r>
            <a:r>
              <a:rPr lang="fr-FR" dirty="0">
                <a:latin typeface="Calibri" panose="020F0502020204030204" pitchFamily="34" charset="0"/>
                <a:ea typeface="Calibri" panose="020F0502020204030204" pitchFamily="34" charset="0"/>
                <a:cs typeface="Times New Roman" panose="02020603050405020304" pitchFamily="18" charset="0"/>
              </a:rPr>
              <a:t> C’est le propre de Satan : </a:t>
            </a:r>
            <a:r>
              <a:rPr lang="fr-FR" i="1" dirty="0">
                <a:latin typeface="Calibri" panose="020F0502020204030204" pitchFamily="34" charset="0"/>
                <a:ea typeface="Calibri" panose="020F0502020204030204" pitchFamily="34" charset="0"/>
                <a:cs typeface="Times New Roman" panose="02020603050405020304" pitchFamily="18" charset="0"/>
              </a:rPr>
              <a:t>quoi, Dieu à dit ?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84AE082F-76C9-46C8-A153-BF65F05B42BE}"/>
              </a:ext>
            </a:extLst>
          </p:cNvPr>
          <p:cNvSpPr txBox="1"/>
          <p:nvPr/>
        </p:nvSpPr>
        <p:spPr>
          <a:xfrm>
            <a:off x="1026544" y="6136640"/>
            <a:ext cx="11165455" cy="646331"/>
          </a:xfrm>
          <a:prstGeom prst="rect">
            <a:avLst/>
          </a:prstGeom>
          <a:noFill/>
        </p:spPr>
        <p:txBody>
          <a:bodyPr wrap="square" rtlCol="0">
            <a:spAutoFit/>
          </a:bodyPr>
          <a:lstStyle/>
          <a:p>
            <a:pPr marL="285750" indent="-285750">
              <a:buFont typeface="Wingdings" panose="05000000000000000000" pitchFamily="2" charset="2"/>
              <a:buChar char="Ø"/>
            </a:pPr>
            <a:r>
              <a:rPr lang="fr-FR" dirty="0"/>
              <a:t>Puis des faits dans la Bible vont s’enchaîner successivement, montrant que la viande est un luxe, un privilège, selon la volonté de Dieu …</a:t>
            </a:r>
          </a:p>
        </p:txBody>
      </p:sp>
      <p:sp>
        <p:nvSpPr>
          <p:cNvPr id="7" name="Espace réservé du numéro de diapositive 6">
            <a:extLst>
              <a:ext uri="{FF2B5EF4-FFF2-40B4-BE49-F238E27FC236}">
                <a16:creationId xmlns:a16="http://schemas.microsoft.com/office/drawing/2014/main" id="{FB1AB65C-1496-483A-8278-ED2511154F0F}"/>
              </a:ext>
            </a:extLst>
          </p:cNvPr>
          <p:cNvSpPr>
            <a:spLocks noGrp="1"/>
          </p:cNvSpPr>
          <p:nvPr>
            <p:ph type="sldNum" sz="quarter" idx="12"/>
          </p:nvPr>
        </p:nvSpPr>
        <p:spPr/>
        <p:txBody>
          <a:bodyPr/>
          <a:lstStyle/>
          <a:p>
            <a:fld id="{E5DCE266-CCDA-4DEB-8A9C-F7397A2B4302}" type="slidenum">
              <a:rPr lang="fr-FR" smtClean="0"/>
              <a:t>29</a:t>
            </a:fld>
            <a:endParaRPr lang="fr-FR"/>
          </a:p>
        </p:txBody>
      </p:sp>
    </p:spTree>
    <p:extLst>
      <p:ext uri="{BB962C8B-B14F-4D97-AF65-F5344CB8AC3E}">
        <p14:creationId xmlns:p14="http://schemas.microsoft.com/office/powerpoint/2010/main" val="374442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90445"/>
            <a:ext cx="10006640" cy="1815882"/>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Genèse 2 v15-16 : Et l'Éternel Dieu prit l'homme et le plaça dans le jardin d'Éden pour </a:t>
            </a:r>
            <a:r>
              <a:rPr lang="fr-FR" sz="2800" dirty="0">
                <a:solidFill>
                  <a:srgbClr val="00B0F0"/>
                </a:solidFill>
              </a:rPr>
              <a:t>le cultiver </a:t>
            </a:r>
            <a:r>
              <a:rPr lang="fr-FR" sz="2800" dirty="0"/>
              <a:t>et pour </a:t>
            </a:r>
            <a:r>
              <a:rPr lang="fr-FR" sz="2800" dirty="0">
                <a:solidFill>
                  <a:srgbClr val="00B0F0"/>
                </a:solidFill>
              </a:rPr>
              <a:t>le garder</a:t>
            </a:r>
            <a:r>
              <a:rPr lang="fr-FR" sz="2800" dirty="0"/>
              <a:t>. Et l'Éternel Dieu commanda à l'homme, disant : </a:t>
            </a:r>
            <a:r>
              <a:rPr lang="fr-FR" sz="2800" dirty="0">
                <a:solidFill>
                  <a:srgbClr val="00B0F0"/>
                </a:solidFill>
              </a:rPr>
              <a:t>tu mangeras </a:t>
            </a:r>
            <a:r>
              <a:rPr lang="fr-FR" sz="2800" dirty="0"/>
              <a:t>librement de tout arbre du jardin.</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495983"/>
            <a:ext cx="10006640" cy="523220"/>
          </a:xfrm>
          <a:prstGeom prst="rect">
            <a:avLst/>
          </a:prstGeom>
          <a:noFill/>
        </p:spPr>
        <p:txBody>
          <a:bodyPr wrap="square" rtlCol="0">
            <a:spAutoFit/>
          </a:bodyPr>
          <a:lstStyle/>
          <a:p>
            <a:r>
              <a:rPr lang="fr-FR" sz="2800" b="1" dirty="0"/>
              <a:t>A- Les trois piliers du développement durable dans la Genèse …</a:t>
            </a:r>
          </a:p>
        </p:txBody>
      </p:sp>
      <p:sp>
        <p:nvSpPr>
          <p:cNvPr id="25" name="ZoneTexte 24">
            <a:extLst>
              <a:ext uri="{FF2B5EF4-FFF2-40B4-BE49-F238E27FC236}">
                <a16:creationId xmlns:a16="http://schemas.microsoft.com/office/drawing/2014/main" id="{756D152C-53FC-4AE7-BC42-411B8470AFFA}"/>
              </a:ext>
            </a:extLst>
          </p:cNvPr>
          <p:cNvSpPr txBox="1"/>
          <p:nvPr/>
        </p:nvSpPr>
        <p:spPr>
          <a:xfrm>
            <a:off x="1920240" y="6355080"/>
            <a:ext cx="4518660" cy="369332"/>
          </a:xfrm>
          <a:prstGeom prst="rect">
            <a:avLst/>
          </a:prstGeom>
          <a:noFill/>
        </p:spPr>
        <p:txBody>
          <a:bodyPr wrap="square" rtlCol="0">
            <a:spAutoFit/>
          </a:bodyPr>
          <a:lstStyle/>
          <a:p>
            <a:r>
              <a:rPr lang="fr-FR" dirty="0"/>
              <a:t>La visite du rabbin Israélien …</a:t>
            </a:r>
          </a:p>
        </p:txBody>
      </p:sp>
      <p:grpSp>
        <p:nvGrpSpPr>
          <p:cNvPr id="33" name="Groupe 32">
            <a:extLst>
              <a:ext uri="{FF2B5EF4-FFF2-40B4-BE49-F238E27FC236}">
                <a16:creationId xmlns:a16="http://schemas.microsoft.com/office/drawing/2014/main" id="{C9E90D67-AACA-458D-BE63-B86C47B6CD16}"/>
              </a:ext>
            </a:extLst>
          </p:cNvPr>
          <p:cNvGrpSpPr/>
          <p:nvPr/>
        </p:nvGrpSpPr>
        <p:grpSpPr>
          <a:xfrm>
            <a:off x="1823935" y="3194530"/>
            <a:ext cx="1881265" cy="2765359"/>
            <a:chOff x="1823935" y="3194530"/>
            <a:chExt cx="1881265" cy="2765359"/>
          </a:xfrm>
        </p:grpSpPr>
        <p:grpSp>
          <p:nvGrpSpPr>
            <p:cNvPr id="4" name="Groupe 3">
              <a:extLst>
                <a:ext uri="{FF2B5EF4-FFF2-40B4-BE49-F238E27FC236}">
                  <a16:creationId xmlns:a16="http://schemas.microsoft.com/office/drawing/2014/main" id="{D907B81B-E664-4E8B-96AB-983FD38F280B}"/>
                </a:ext>
              </a:extLst>
            </p:cNvPr>
            <p:cNvGrpSpPr/>
            <p:nvPr/>
          </p:nvGrpSpPr>
          <p:grpSpPr>
            <a:xfrm>
              <a:off x="1823935" y="3194530"/>
              <a:ext cx="1881265" cy="674557"/>
              <a:chOff x="3642610" y="3020518"/>
              <a:chExt cx="1881265" cy="674557"/>
            </a:xfrm>
          </p:grpSpPr>
          <p:sp>
            <p:nvSpPr>
              <p:cNvPr id="5" name="Organigramme : Alternative 4">
                <a:extLst>
                  <a:ext uri="{FF2B5EF4-FFF2-40B4-BE49-F238E27FC236}">
                    <a16:creationId xmlns:a16="http://schemas.microsoft.com/office/drawing/2014/main" id="{BABEC947-2A16-407E-A613-A0E78BC544CA}"/>
                  </a:ext>
                </a:extLst>
              </p:cNvPr>
              <p:cNvSpPr/>
              <p:nvPr/>
            </p:nvSpPr>
            <p:spPr>
              <a:xfrm>
                <a:off x="3642610" y="3020518"/>
                <a:ext cx="1881265" cy="67455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4B24584-CA55-4BF6-9845-DD46A5A2CDF2}"/>
                  </a:ext>
                </a:extLst>
              </p:cNvPr>
              <p:cNvSpPr txBox="1"/>
              <p:nvPr/>
            </p:nvSpPr>
            <p:spPr>
              <a:xfrm>
                <a:off x="3642610" y="3164998"/>
                <a:ext cx="1881264" cy="369332"/>
              </a:xfrm>
              <a:prstGeom prst="rect">
                <a:avLst/>
              </a:prstGeom>
              <a:noFill/>
            </p:spPr>
            <p:txBody>
              <a:bodyPr wrap="square" rtlCol="0">
                <a:spAutoFit/>
              </a:bodyPr>
              <a:lstStyle/>
              <a:p>
                <a:pPr algn="ctr"/>
                <a:r>
                  <a:rPr lang="fr-FR" dirty="0">
                    <a:solidFill>
                      <a:schemeClr val="bg1"/>
                    </a:solidFill>
                  </a:rPr>
                  <a:t>le cultiver</a:t>
                </a:r>
              </a:p>
            </p:txBody>
          </p:sp>
        </p:grpSp>
        <p:sp>
          <p:nvSpPr>
            <p:cNvPr id="13" name="Organigramme : Connecteur page suivante 12">
              <a:extLst>
                <a:ext uri="{FF2B5EF4-FFF2-40B4-BE49-F238E27FC236}">
                  <a16:creationId xmlns:a16="http://schemas.microsoft.com/office/drawing/2014/main" id="{70DF236B-5590-437D-9D60-598A277CA477}"/>
                </a:ext>
              </a:extLst>
            </p:cNvPr>
            <p:cNvSpPr/>
            <p:nvPr/>
          </p:nvSpPr>
          <p:spPr>
            <a:xfrm>
              <a:off x="1935480" y="3869087"/>
              <a:ext cx="1661160" cy="1184022"/>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a:extLst>
                <a:ext uri="{FF2B5EF4-FFF2-40B4-BE49-F238E27FC236}">
                  <a16:creationId xmlns:a16="http://schemas.microsoft.com/office/drawing/2014/main" id="{BD47CF40-3A8C-45E1-B5D1-51452412620D}"/>
                </a:ext>
              </a:extLst>
            </p:cNvPr>
            <p:cNvGrpSpPr/>
            <p:nvPr/>
          </p:nvGrpSpPr>
          <p:grpSpPr>
            <a:xfrm>
              <a:off x="2026920" y="5121689"/>
              <a:ext cx="1440180" cy="838200"/>
              <a:chOff x="2026920" y="4991100"/>
              <a:chExt cx="1440180" cy="838200"/>
            </a:xfrm>
          </p:grpSpPr>
          <p:sp>
            <p:nvSpPr>
              <p:cNvPr id="16" name="Organigramme : Document 15">
                <a:extLst>
                  <a:ext uri="{FF2B5EF4-FFF2-40B4-BE49-F238E27FC236}">
                    <a16:creationId xmlns:a16="http://schemas.microsoft.com/office/drawing/2014/main" id="{76DEBBE3-4A26-4FE7-BFA4-1854DC51D44D}"/>
                  </a:ext>
                </a:extLst>
              </p:cNvPr>
              <p:cNvSpPr/>
              <p:nvPr/>
            </p:nvSpPr>
            <p:spPr>
              <a:xfrm>
                <a:off x="2026920" y="4991100"/>
                <a:ext cx="1440180" cy="838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0C96E0E2-D82B-4D89-87A1-47B42FDCD8C6}"/>
                  </a:ext>
                </a:extLst>
              </p:cNvPr>
              <p:cNvSpPr txBox="1"/>
              <p:nvPr/>
            </p:nvSpPr>
            <p:spPr>
              <a:xfrm>
                <a:off x="2026920" y="5113020"/>
                <a:ext cx="1440180" cy="369332"/>
              </a:xfrm>
              <a:prstGeom prst="rect">
                <a:avLst/>
              </a:prstGeom>
              <a:noFill/>
            </p:spPr>
            <p:txBody>
              <a:bodyPr wrap="square" rtlCol="0">
                <a:spAutoFit/>
              </a:bodyPr>
              <a:lstStyle/>
              <a:p>
                <a:pPr algn="ctr"/>
                <a:r>
                  <a:rPr lang="fr-FR" dirty="0" err="1">
                    <a:solidFill>
                      <a:schemeClr val="bg1"/>
                    </a:solidFill>
                  </a:rPr>
                  <a:t>abad</a:t>
                </a:r>
                <a:endParaRPr lang="fr-FR" dirty="0">
                  <a:solidFill>
                    <a:schemeClr val="bg1"/>
                  </a:solidFill>
                </a:endParaRPr>
              </a:p>
            </p:txBody>
          </p:sp>
        </p:grpSp>
        <p:pic>
          <p:nvPicPr>
            <p:cNvPr id="28" name="Image 27" descr="Une image contenant animal&#10;&#10;Description générée automatiquement">
              <a:extLst>
                <a:ext uri="{FF2B5EF4-FFF2-40B4-BE49-F238E27FC236}">
                  <a16:creationId xmlns:a16="http://schemas.microsoft.com/office/drawing/2014/main" id="{CDC24919-8F88-4115-858B-3370EBC17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956" y="3953242"/>
              <a:ext cx="812800" cy="895350"/>
            </a:xfrm>
            <a:prstGeom prst="rect">
              <a:avLst/>
            </a:prstGeom>
          </p:spPr>
        </p:pic>
      </p:grpSp>
      <p:grpSp>
        <p:nvGrpSpPr>
          <p:cNvPr id="34" name="Groupe 33">
            <a:extLst>
              <a:ext uri="{FF2B5EF4-FFF2-40B4-BE49-F238E27FC236}">
                <a16:creationId xmlns:a16="http://schemas.microsoft.com/office/drawing/2014/main" id="{48232462-1B98-4736-9EC4-64D8D125C62B}"/>
              </a:ext>
            </a:extLst>
          </p:cNvPr>
          <p:cNvGrpSpPr/>
          <p:nvPr/>
        </p:nvGrpSpPr>
        <p:grpSpPr>
          <a:xfrm>
            <a:off x="4955758" y="3194530"/>
            <a:ext cx="1765093" cy="3123359"/>
            <a:chOff x="4955758" y="3194530"/>
            <a:chExt cx="1765093" cy="3123359"/>
          </a:xfrm>
        </p:grpSpPr>
        <p:grpSp>
          <p:nvGrpSpPr>
            <p:cNvPr id="7" name="Groupe 6">
              <a:extLst>
                <a:ext uri="{FF2B5EF4-FFF2-40B4-BE49-F238E27FC236}">
                  <a16:creationId xmlns:a16="http://schemas.microsoft.com/office/drawing/2014/main" id="{FF01BFA1-669B-4C24-A278-DB0A6D577601}"/>
                </a:ext>
              </a:extLst>
            </p:cNvPr>
            <p:cNvGrpSpPr/>
            <p:nvPr/>
          </p:nvGrpSpPr>
          <p:grpSpPr>
            <a:xfrm>
              <a:off x="4955758" y="3194530"/>
              <a:ext cx="1765093" cy="674557"/>
              <a:chOff x="1981450" y="3020518"/>
              <a:chExt cx="1883584" cy="674557"/>
            </a:xfrm>
          </p:grpSpPr>
          <p:sp>
            <p:nvSpPr>
              <p:cNvPr id="8" name="Organigramme : Alternative 7">
                <a:extLst>
                  <a:ext uri="{FF2B5EF4-FFF2-40B4-BE49-F238E27FC236}">
                    <a16:creationId xmlns:a16="http://schemas.microsoft.com/office/drawing/2014/main" id="{62F201D8-1104-4A57-86D3-9DB8C3ED74EF}"/>
                  </a:ext>
                </a:extLst>
              </p:cNvPr>
              <p:cNvSpPr/>
              <p:nvPr/>
            </p:nvSpPr>
            <p:spPr>
              <a:xfrm>
                <a:off x="1981450" y="3020518"/>
                <a:ext cx="1881265" cy="67455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F6434B4F-E687-4B71-8478-E212F3F258C8}"/>
                  </a:ext>
                </a:extLst>
              </p:cNvPr>
              <p:cNvSpPr txBox="1"/>
              <p:nvPr/>
            </p:nvSpPr>
            <p:spPr>
              <a:xfrm>
                <a:off x="1983770" y="3164998"/>
                <a:ext cx="1881264" cy="369332"/>
              </a:xfrm>
              <a:prstGeom prst="rect">
                <a:avLst/>
              </a:prstGeom>
              <a:noFill/>
            </p:spPr>
            <p:txBody>
              <a:bodyPr wrap="square" rtlCol="0">
                <a:spAutoFit/>
              </a:bodyPr>
              <a:lstStyle/>
              <a:p>
                <a:pPr algn="ctr"/>
                <a:r>
                  <a:rPr lang="fr-FR" dirty="0">
                    <a:solidFill>
                      <a:schemeClr val="bg1"/>
                    </a:solidFill>
                  </a:rPr>
                  <a:t>le garder</a:t>
                </a:r>
              </a:p>
            </p:txBody>
          </p:sp>
        </p:grpSp>
        <p:sp>
          <p:nvSpPr>
            <p:cNvPr id="14" name="Organigramme : Connecteur page suivante 13">
              <a:extLst>
                <a:ext uri="{FF2B5EF4-FFF2-40B4-BE49-F238E27FC236}">
                  <a16:creationId xmlns:a16="http://schemas.microsoft.com/office/drawing/2014/main" id="{F2BE3601-EEEE-497C-BCA9-CA93512C572E}"/>
                </a:ext>
              </a:extLst>
            </p:cNvPr>
            <p:cNvSpPr/>
            <p:nvPr/>
          </p:nvSpPr>
          <p:spPr>
            <a:xfrm>
              <a:off x="5006340" y="3870960"/>
              <a:ext cx="1661160" cy="1537982"/>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0685B292-CB4C-4418-92FD-02B1404B1E7D}"/>
                </a:ext>
              </a:extLst>
            </p:cNvPr>
            <p:cNvGrpSpPr/>
            <p:nvPr/>
          </p:nvGrpSpPr>
          <p:grpSpPr>
            <a:xfrm>
              <a:off x="5105400" y="5479689"/>
              <a:ext cx="1440180" cy="838200"/>
              <a:chOff x="2026920" y="4991100"/>
              <a:chExt cx="1440180" cy="838200"/>
            </a:xfrm>
          </p:grpSpPr>
          <p:sp>
            <p:nvSpPr>
              <p:cNvPr id="20" name="Organigramme : Document 19">
                <a:extLst>
                  <a:ext uri="{FF2B5EF4-FFF2-40B4-BE49-F238E27FC236}">
                    <a16:creationId xmlns:a16="http://schemas.microsoft.com/office/drawing/2014/main" id="{BED2FEB4-3EA5-4992-9CDB-77C61A38421C}"/>
                  </a:ext>
                </a:extLst>
              </p:cNvPr>
              <p:cNvSpPr/>
              <p:nvPr/>
            </p:nvSpPr>
            <p:spPr>
              <a:xfrm>
                <a:off x="2026920" y="4991100"/>
                <a:ext cx="1440180" cy="838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8A6BEA1B-8581-410B-8889-D5AA049F0724}"/>
                  </a:ext>
                </a:extLst>
              </p:cNvPr>
              <p:cNvSpPr txBox="1"/>
              <p:nvPr/>
            </p:nvSpPr>
            <p:spPr>
              <a:xfrm>
                <a:off x="2026920" y="5113020"/>
                <a:ext cx="1440180" cy="369332"/>
              </a:xfrm>
              <a:prstGeom prst="rect">
                <a:avLst/>
              </a:prstGeom>
              <a:noFill/>
            </p:spPr>
            <p:txBody>
              <a:bodyPr wrap="square" rtlCol="0">
                <a:spAutoFit/>
              </a:bodyPr>
              <a:lstStyle/>
              <a:p>
                <a:pPr algn="ctr"/>
                <a:r>
                  <a:rPr lang="fr-FR" dirty="0" err="1">
                    <a:solidFill>
                      <a:schemeClr val="bg1"/>
                    </a:solidFill>
                  </a:rPr>
                  <a:t>shamar</a:t>
                </a:r>
                <a:endParaRPr lang="fr-FR" dirty="0">
                  <a:solidFill>
                    <a:schemeClr val="bg1"/>
                  </a:solidFill>
                </a:endParaRPr>
              </a:p>
            </p:txBody>
          </p:sp>
        </p:grpSp>
        <p:pic>
          <p:nvPicPr>
            <p:cNvPr id="30" name="Image 29" descr="Une image contenant objet, horloge, assiette&#10;&#10;Description générée automatiquement">
              <a:extLst>
                <a:ext uri="{FF2B5EF4-FFF2-40B4-BE49-F238E27FC236}">
                  <a16:creationId xmlns:a16="http://schemas.microsoft.com/office/drawing/2014/main" id="{5DF7587F-B6DA-4460-BEE8-D038961AA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462" y="4020787"/>
              <a:ext cx="1079462" cy="1011285"/>
            </a:xfrm>
            <a:prstGeom prst="rect">
              <a:avLst/>
            </a:prstGeom>
          </p:spPr>
        </p:pic>
      </p:grpSp>
      <p:grpSp>
        <p:nvGrpSpPr>
          <p:cNvPr id="35" name="Groupe 34">
            <a:extLst>
              <a:ext uri="{FF2B5EF4-FFF2-40B4-BE49-F238E27FC236}">
                <a16:creationId xmlns:a16="http://schemas.microsoft.com/office/drawing/2014/main" id="{8E7F026C-A470-41B8-9F0B-DF503C8F6E9A}"/>
              </a:ext>
            </a:extLst>
          </p:cNvPr>
          <p:cNvGrpSpPr/>
          <p:nvPr/>
        </p:nvGrpSpPr>
        <p:grpSpPr>
          <a:xfrm>
            <a:off x="8034235" y="3194530"/>
            <a:ext cx="1881265" cy="3389150"/>
            <a:chOff x="8034235" y="3194530"/>
            <a:chExt cx="1881265" cy="3389150"/>
          </a:xfrm>
        </p:grpSpPr>
        <p:grpSp>
          <p:nvGrpSpPr>
            <p:cNvPr id="10" name="Groupe 9">
              <a:extLst>
                <a:ext uri="{FF2B5EF4-FFF2-40B4-BE49-F238E27FC236}">
                  <a16:creationId xmlns:a16="http://schemas.microsoft.com/office/drawing/2014/main" id="{6011E44B-2D23-4F17-BA32-8FF87DD57A23}"/>
                </a:ext>
              </a:extLst>
            </p:cNvPr>
            <p:cNvGrpSpPr/>
            <p:nvPr/>
          </p:nvGrpSpPr>
          <p:grpSpPr>
            <a:xfrm>
              <a:off x="8034235" y="3194530"/>
              <a:ext cx="1881265" cy="674557"/>
              <a:chOff x="3642610" y="3020518"/>
              <a:chExt cx="1881265" cy="674557"/>
            </a:xfrm>
          </p:grpSpPr>
          <p:sp>
            <p:nvSpPr>
              <p:cNvPr id="11" name="Organigramme : Alternative 10">
                <a:extLst>
                  <a:ext uri="{FF2B5EF4-FFF2-40B4-BE49-F238E27FC236}">
                    <a16:creationId xmlns:a16="http://schemas.microsoft.com/office/drawing/2014/main" id="{A72A112E-F54C-4CC1-B4F3-801D638897D6}"/>
                  </a:ext>
                </a:extLst>
              </p:cNvPr>
              <p:cNvSpPr/>
              <p:nvPr/>
            </p:nvSpPr>
            <p:spPr>
              <a:xfrm>
                <a:off x="3642610" y="3020518"/>
                <a:ext cx="1881265" cy="67455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904468A1-F97D-429A-985B-B847254F5AE2}"/>
                  </a:ext>
                </a:extLst>
              </p:cNvPr>
              <p:cNvSpPr txBox="1"/>
              <p:nvPr/>
            </p:nvSpPr>
            <p:spPr>
              <a:xfrm>
                <a:off x="3642610" y="3164998"/>
                <a:ext cx="1881264" cy="369332"/>
              </a:xfrm>
              <a:prstGeom prst="rect">
                <a:avLst/>
              </a:prstGeom>
              <a:noFill/>
            </p:spPr>
            <p:txBody>
              <a:bodyPr wrap="square" rtlCol="0">
                <a:spAutoFit/>
              </a:bodyPr>
              <a:lstStyle/>
              <a:p>
                <a:pPr algn="ctr"/>
                <a:r>
                  <a:rPr lang="fr-FR" dirty="0">
                    <a:solidFill>
                      <a:schemeClr val="bg1"/>
                    </a:solidFill>
                  </a:rPr>
                  <a:t>tu mangeras</a:t>
                </a:r>
              </a:p>
            </p:txBody>
          </p:sp>
        </p:grpSp>
        <p:sp>
          <p:nvSpPr>
            <p:cNvPr id="15" name="Organigramme : Connecteur page suivante 14">
              <a:extLst>
                <a:ext uri="{FF2B5EF4-FFF2-40B4-BE49-F238E27FC236}">
                  <a16:creationId xmlns:a16="http://schemas.microsoft.com/office/drawing/2014/main" id="{BF7A0130-42EE-46AA-9BD8-CDE48419D68F}"/>
                </a:ext>
              </a:extLst>
            </p:cNvPr>
            <p:cNvSpPr/>
            <p:nvPr/>
          </p:nvSpPr>
          <p:spPr>
            <a:xfrm>
              <a:off x="8145780" y="3870959"/>
              <a:ext cx="1661160" cy="179659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a:extLst>
                <a:ext uri="{FF2B5EF4-FFF2-40B4-BE49-F238E27FC236}">
                  <a16:creationId xmlns:a16="http://schemas.microsoft.com/office/drawing/2014/main" id="{1754692C-0C36-457D-A4AD-75F6E32E89DA}"/>
                </a:ext>
              </a:extLst>
            </p:cNvPr>
            <p:cNvGrpSpPr/>
            <p:nvPr/>
          </p:nvGrpSpPr>
          <p:grpSpPr>
            <a:xfrm>
              <a:off x="8244840" y="5745480"/>
              <a:ext cx="1440180" cy="838200"/>
              <a:chOff x="2026920" y="4991100"/>
              <a:chExt cx="1440180" cy="838200"/>
            </a:xfrm>
          </p:grpSpPr>
          <p:sp>
            <p:nvSpPr>
              <p:cNvPr id="23" name="Organigramme : Document 22">
                <a:extLst>
                  <a:ext uri="{FF2B5EF4-FFF2-40B4-BE49-F238E27FC236}">
                    <a16:creationId xmlns:a16="http://schemas.microsoft.com/office/drawing/2014/main" id="{C6E34604-75ED-4DEF-8783-045DB8C78453}"/>
                  </a:ext>
                </a:extLst>
              </p:cNvPr>
              <p:cNvSpPr/>
              <p:nvPr/>
            </p:nvSpPr>
            <p:spPr>
              <a:xfrm>
                <a:off x="2026920" y="4991100"/>
                <a:ext cx="1440180" cy="838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B0593719-1DBB-45E0-B048-0AE0D805CEBE}"/>
                  </a:ext>
                </a:extLst>
              </p:cNvPr>
              <p:cNvSpPr txBox="1"/>
              <p:nvPr/>
            </p:nvSpPr>
            <p:spPr>
              <a:xfrm>
                <a:off x="2026920" y="5113020"/>
                <a:ext cx="1440180" cy="369332"/>
              </a:xfrm>
              <a:prstGeom prst="rect">
                <a:avLst/>
              </a:prstGeom>
              <a:noFill/>
            </p:spPr>
            <p:txBody>
              <a:bodyPr wrap="square" rtlCol="0">
                <a:spAutoFit/>
              </a:bodyPr>
              <a:lstStyle/>
              <a:p>
                <a:pPr algn="ctr"/>
                <a:r>
                  <a:rPr lang="fr-FR" dirty="0" err="1">
                    <a:solidFill>
                      <a:schemeClr val="bg1"/>
                    </a:solidFill>
                  </a:rPr>
                  <a:t>akal</a:t>
                </a:r>
                <a:endParaRPr lang="fr-FR" dirty="0">
                  <a:solidFill>
                    <a:schemeClr val="bg1"/>
                  </a:solidFill>
                </a:endParaRPr>
              </a:p>
            </p:txBody>
          </p:sp>
        </p:grpSp>
        <p:pic>
          <p:nvPicPr>
            <p:cNvPr id="32" name="Image 31" descr="Une image contenant dessin&#10;&#10;Description générée automatiquement">
              <a:extLst>
                <a:ext uri="{FF2B5EF4-FFF2-40B4-BE49-F238E27FC236}">
                  <a16:creationId xmlns:a16="http://schemas.microsoft.com/office/drawing/2014/main" id="{4A408461-2452-4F52-8E46-628316632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242" y="3979682"/>
              <a:ext cx="993070" cy="1393683"/>
            </a:xfrm>
            <a:prstGeom prst="rect">
              <a:avLst/>
            </a:prstGeom>
          </p:spPr>
        </p:pic>
      </p:grpSp>
      <p:sp>
        <p:nvSpPr>
          <p:cNvPr id="26" name="Espace réservé du numéro de diapositive 25">
            <a:extLst>
              <a:ext uri="{FF2B5EF4-FFF2-40B4-BE49-F238E27FC236}">
                <a16:creationId xmlns:a16="http://schemas.microsoft.com/office/drawing/2014/main" id="{2F9918D2-4293-4048-8F16-55FD82FB4D79}"/>
              </a:ext>
            </a:extLst>
          </p:cNvPr>
          <p:cNvSpPr>
            <a:spLocks noGrp="1"/>
          </p:cNvSpPr>
          <p:nvPr>
            <p:ph type="sldNum" sz="quarter" idx="12"/>
          </p:nvPr>
        </p:nvSpPr>
        <p:spPr/>
        <p:txBody>
          <a:bodyPr/>
          <a:lstStyle/>
          <a:p>
            <a:fld id="{E5DCE266-CCDA-4DEB-8A9C-F7397A2B4302}" type="slidenum">
              <a:rPr lang="fr-FR" smtClean="0"/>
              <a:t>3</a:t>
            </a:fld>
            <a:endParaRPr lang="fr-FR"/>
          </a:p>
        </p:txBody>
      </p:sp>
    </p:spTree>
    <p:extLst>
      <p:ext uri="{BB962C8B-B14F-4D97-AF65-F5344CB8AC3E}">
        <p14:creationId xmlns:p14="http://schemas.microsoft.com/office/powerpoint/2010/main" val="38195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90445"/>
            <a:ext cx="11156830" cy="5355312"/>
          </a:xfrm>
          <a:prstGeom prst="rect">
            <a:avLst/>
          </a:prstGeom>
          <a:noFill/>
        </p:spPr>
        <p:txBody>
          <a:bodyPr wrap="square" rtlCol="0">
            <a:spAutoFit/>
          </a:bodyPr>
          <a:lstStyle/>
          <a:p>
            <a:pPr marL="285750" indent="-285750">
              <a:buFont typeface="Wingdings" panose="05000000000000000000" pitchFamily="2" charset="2"/>
              <a:buChar char="Ø"/>
            </a:pPr>
            <a:r>
              <a:rPr lang="fr-FR" b="1" dirty="0"/>
              <a:t>L’offrande d’Abel : </a:t>
            </a:r>
          </a:p>
          <a:p>
            <a:endParaRPr lang="fr-FR" dirty="0"/>
          </a:p>
          <a:p>
            <a:r>
              <a:rPr lang="fr-FR" dirty="0"/>
              <a:t>Pourquoi l’offrande de Caïn en Genèse 4 n’a pas été accueillie avec faveur par l’Eternel, au profit de celle d’Abel qui a choisi le meilleur du troupeau pour le tuer, faire couler le sang d’un agneau ou d’un chevreau (menu bétail) et l’offrir en sacrifice à Dieu ?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Caïn ne s’était appuyé que sur le fruit de la terre, l’herbe des champs (céréales, légumes).</a:t>
            </a:r>
          </a:p>
          <a:p>
            <a:r>
              <a:rPr lang="fr-FR" dirty="0"/>
              <a:t>Abel a offert de la viande et pour cela a dû faire couler le sang, Dieu ne l’a-t-il pas apprécié du fait que le geste d’Abel est très symbolique et préfigure le sacrifice du Christ, Fils de Dieu (voir aussi Gen.ch22 v10 la scène d’Abraham sacrifiant Isaac son fils unique). En effet dans le Nouveau Testament on retrouve cette allusion au sacrifice plus excellent d’Abel (Heb.11v4).</a:t>
            </a:r>
          </a:p>
        </p:txBody>
      </p:sp>
      <p:pic>
        <p:nvPicPr>
          <p:cNvPr id="5" name="Image 4" descr="Une image contenant texte, dessin&#10;&#10;Description générée automatiquement">
            <a:extLst>
              <a:ext uri="{FF2B5EF4-FFF2-40B4-BE49-F238E27FC236}">
                <a16:creationId xmlns:a16="http://schemas.microsoft.com/office/drawing/2014/main" id="{C2300F55-5E62-4922-9328-1F678765E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350" y="2503170"/>
            <a:ext cx="3543300" cy="2247900"/>
          </a:xfrm>
          <a:prstGeom prst="rect">
            <a:avLst/>
          </a:prstGeom>
        </p:spPr>
      </p:pic>
      <p:sp>
        <p:nvSpPr>
          <p:cNvPr id="7" name="ZoneTexte 6">
            <a:extLst>
              <a:ext uri="{FF2B5EF4-FFF2-40B4-BE49-F238E27FC236}">
                <a16:creationId xmlns:a16="http://schemas.microsoft.com/office/drawing/2014/main" id="{6E5E6B28-4B0F-4178-8F65-127CF811097D}"/>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4" name="Espace réservé du numéro de diapositive 3">
            <a:extLst>
              <a:ext uri="{FF2B5EF4-FFF2-40B4-BE49-F238E27FC236}">
                <a16:creationId xmlns:a16="http://schemas.microsoft.com/office/drawing/2014/main" id="{6AD008B8-14C7-4912-9A83-A61644AD60B4}"/>
              </a:ext>
            </a:extLst>
          </p:cNvPr>
          <p:cNvSpPr>
            <a:spLocks noGrp="1"/>
          </p:cNvSpPr>
          <p:nvPr>
            <p:ph type="sldNum" sz="quarter" idx="12"/>
          </p:nvPr>
        </p:nvSpPr>
        <p:spPr/>
        <p:txBody>
          <a:bodyPr/>
          <a:lstStyle/>
          <a:p>
            <a:fld id="{E5DCE266-CCDA-4DEB-8A9C-F7397A2B4302}" type="slidenum">
              <a:rPr lang="fr-FR" smtClean="0"/>
              <a:t>30</a:t>
            </a:fld>
            <a:endParaRPr lang="fr-FR"/>
          </a:p>
        </p:txBody>
      </p:sp>
    </p:spTree>
    <p:extLst>
      <p:ext uri="{BB962C8B-B14F-4D97-AF65-F5344CB8AC3E}">
        <p14:creationId xmlns:p14="http://schemas.microsoft.com/office/powerpoint/2010/main" val="3618110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90445"/>
            <a:ext cx="11156830" cy="2862322"/>
          </a:xfrm>
          <a:prstGeom prst="rect">
            <a:avLst/>
          </a:prstGeom>
          <a:noFill/>
        </p:spPr>
        <p:txBody>
          <a:bodyPr wrap="square" rtlCol="0">
            <a:spAutoFit/>
          </a:bodyPr>
          <a:lstStyle/>
          <a:p>
            <a:pPr marL="285750" indent="-285750">
              <a:buFont typeface="Wingdings" panose="05000000000000000000" pitchFamily="2" charset="2"/>
              <a:buChar char="Ø"/>
            </a:pPr>
            <a:r>
              <a:rPr lang="fr-FR" b="1" dirty="0"/>
              <a:t>Noé et la conséquence de sa fidélité à Dieu : </a:t>
            </a:r>
            <a:r>
              <a:rPr lang="fr-FR" b="1" dirty="0">
                <a:solidFill>
                  <a:srgbClr val="FF0000"/>
                </a:solidFill>
              </a:rPr>
              <a:t>un virage alimentaire majeur !</a:t>
            </a:r>
          </a:p>
          <a:p>
            <a:endParaRPr lang="fr-FR" dirty="0"/>
          </a:p>
          <a:p>
            <a:r>
              <a:rPr lang="fr-FR" dirty="0"/>
              <a:t>Noé, un homme hors de son temps, armé d’une foi en Dieu à toute épreuve va se voir signifier : Gen.ch9 v1 à 4          </a:t>
            </a:r>
            <a:r>
              <a:rPr lang="fr-FR" dirty="0">
                <a:solidFill>
                  <a:srgbClr val="0070C0"/>
                </a:solidFill>
              </a:rPr>
              <a:t>Et Dieu bénit Noé et ses fils, et leur dit : Fructifiez et multipliez et remplissez la terre. Et vous serez un sujet de crainte et de frayeur pour tout animal de la terre, et pour tout oiseau des cieux, pour tout ce qui se meut sur la terre, aussi bien que pour tous les poissons de la mer ; ils sont livrés entre vos mains. Tout ce qui se meut et qui est vivant vous sera pour nourriture ; comme l'herbe verte, je vous donne tout. Seulement, vous ne mangerez pas la chair avec sa vie, c'est-à-dire son sang</a:t>
            </a:r>
            <a:r>
              <a:rPr lang="fr-FR" dirty="0"/>
              <a:t>. </a:t>
            </a:r>
          </a:p>
          <a:p>
            <a:r>
              <a:rPr lang="fr-FR" dirty="0"/>
              <a:t>Ceci est confirmé dans le Nouveau Testament 1</a:t>
            </a:r>
            <a:r>
              <a:rPr lang="fr-FR" baseline="30000" dirty="0"/>
              <a:t>ère</a:t>
            </a:r>
            <a:r>
              <a:rPr lang="fr-FR" dirty="0"/>
              <a:t> épitre à Timothée ch4v4 </a:t>
            </a:r>
            <a:r>
              <a:rPr lang="fr-FR" dirty="0">
                <a:solidFill>
                  <a:srgbClr val="0070C0"/>
                </a:solidFill>
              </a:rPr>
              <a:t>car toute créature de Dieu est bonne et il n'y en a aucune qui soit à rejeter, étant prise avec action de grâce</a:t>
            </a:r>
            <a:r>
              <a:rPr lang="fr-FR" dirty="0"/>
              <a:t>. </a:t>
            </a:r>
          </a:p>
        </p:txBody>
      </p:sp>
      <p:sp>
        <p:nvSpPr>
          <p:cNvPr id="4" name="Rectangle 3">
            <a:extLst>
              <a:ext uri="{FF2B5EF4-FFF2-40B4-BE49-F238E27FC236}">
                <a16:creationId xmlns:a16="http://schemas.microsoft.com/office/drawing/2014/main" id="{901A3976-DF95-46FE-8B77-5122EF0372B7}"/>
              </a:ext>
            </a:extLst>
          </p:cNvPr>
          <p:cNvSpPr/>
          <p:nvPr/>
        </p:nvSpPr>
        <p:spPr>
          <a:xfrm>
            <a:off x="1035170" y="3958441"/>
            <a:ext cx="11156830" cy="1754326"/>
          </a:xfrm>
          <a:prstGeom prst="rect">
            <a:avLst/>
          </a:prstGeom>
        </p:spPr>
        <p:txBody>
          <a:bodyPr wrap="square">
            <a:spAutoFit/>
          </a:bodyPr>
          <a:lstStyle/>
          <a:p>
            <a:r>
              <a:rPr lang="fr-FR" dirty="0"/>
              <a:t>Donc du fait de la malédiction du péché l’homme est passé du fruit à l’herbe puis après le déluge, Dieu institue la consommation de viande associée à la domination de l’Homme sur le règne animal, pour remercier Noé. </a:t>
            </a:r>
          </a:p>
          <a:p>
            <a:r>
              <a:rPr lang="fr-FR" dirty="0"/>
              <a:t>A part la consommation de sang car symbole de la vie. Tout est symbolique ! Ce dernier détail est repris en Actes 15 v28-29 </a:t>
            </a:r>
            <a:r>
              <a:rPr lang="fr-FR" dirty="0">
                <a:solidFill>
                  <a:srgbClr val="0070C0"/>
                </a:solidFill>
              </a:rPr>
              <a:t>Car il a semblé bon au Saint Esprit et à nous de ne mettre sur vous aucun autre fardeau que ces choses-ci qui sont nécessaires : qu'on s'abstienne des choses sacrifiées aux idoles, et du sang, et de ce qui est étouffé, et de la fornication. Si vous vous gardez de ces choses, vous ferez bien</a:t>
            </a:r>
            <a:r>
              <a:rPr lang="fr-FR" dirty="0"/>
              <a:t>.</a:t>
            </a:r>
          </a:p>
        </p:txBody>
      </p:sp>
      <p:sp>
        <p:nvSpPr>
          <p:cNvPr id="5" name="Rectangle 4">
            <a:extLst>
              <a:ext uri="{FF2B5EF4-FFF2-40B4-BE49-F238E27FC236}">
                <a16:creationId xmlns:a16="http://schemas.microsoft.com/office/drawing/2014/main" id="{6D9FFBC1-56D2-4E25-B394-E2E44B5AAA31}"/>
              </a:ext>
            </a:extLst>
          </p:cNvPr>
          <p:cNvSpPr/>
          <p:nvPr/>
        </p:nvSpPr>
        <p:spPr>
          <a:xfrm>
            <a:off x="1026544" y="5712767"/>
            <a:ext cx="11156829" cy="923330"/>
          </a:xfrm>
          <a:prstGeom prst="rect">
            <a:avLst/>
          </a:prstGeom>
        </p:spPr>
        <p:txBody>
          <a:bodyPr wrap="square">
            <a:spAutoFit/>
          </a:bodyPr>
          <a:lstStyle/>
          <a:p>
            <a:r>
              <a:rPr lang="fr-FR" b="1" dirty="0"/>
              <a:t>Le mouvement </a:t>
            </a:r>
            <a:r>
              <a:rPr lang="fr-FR" b="1" dirty="0" err="1"/>
              <a:t>Vegan</a:t>
            </a:r>
            <a:r>
              <a:rPr lang="fr-FR" b="1" dirty="0"/>
              <a:t> voudrait donc nous priver d’une grâce accordée par Dieu ?</a:t>
            </a:r>
          </a:p>
          <a:p>
            <a:r>
              <a:rPr lang="fr-FR" dirty="0"/>
              <a:t>Il veut nous culpabiliser sur le fait de dominer sur le règne animal, le fait de tuer l’animal pour se nourrir, or c’est une prérogative accordée par le Créateur, Dieu lui-même. Qui aurait donc autorité sur Lui ? Quoi Dieu a dit ?</a:t>
            </a:r>
          </a:p>
        </p:txBody>
      </p:sp>
      <p:pic>
        <p:nvPicPr>
          <p:cNvPr id="7" name="Image 6" descr="Une image contenant dessin&#10;&#10;Description générée automatiquement">
            <a:extLst>
              <a:ext uri="{FF2B5EF4-FFF2-40B4-BE49-F238E27FC236}">
                <a16:creationId xmlns:a16="http://schemas.microsoft.com/office/drawing/2014/main" id="{A1D32A13-C646-49E7-9CD6-841B4F7B8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742" y="131281"/>
            <a:ext cx="2809875" cy="1628775"/>
          </a:xfrm>
          <a:prstGeom prst="rect">
            <a:avLst/>
          </a:prstGeom>
        </p:spPr>
      </p:pic>
      <p:sp>
        <p:nvSpPr>
          <p:cNvPr id="9" name="ZoneTexte 8">
            <a:extLst>
              <a:ext uri="{FF2B5EF4-FFF2-40B4-BE49-F238E27FC236}">
                <a16:creationId xmlns:a16="http://schemas.microsoft.com/office/drawing/2014/main" id="{D68F4133-EED6-4DD4-9361-E7E6B7458E22}"/>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6" name="Espace réservé du numéro de diapositive 5">
            <a:extLst>
              <a:ext uri="{FF2B5EF4-FFF2-40B4-BE49-F238E27FC236}">
                <a16:creationId xmlns:a16="http://schemas.microsoft.com/office/drawing/2014/main" id="{86229564-F9FA-4E48-AD27-7C80AAFC30D2}"/>
              </a:ext>
            </a:extLst>
          </p:cNvPr>
          <p:cNvSpPr>
            <a:spLocks noGrp="1"/>
          </p:cNvSpPr>
          <p:nvPr>
            <p:ph type="sldNum" sz="quarter" idx="12"/>
          </p:nvPr>
        </p:nvSpPr>
        <p:spPr/>
        <p:txBody>
          <a:bodyPr/>
          <a:lstStyle/>
          <a:p>
            <a:fld id="{E5DCE266-CCDA-4DEB-8A9C-F7397A2B4302}" type="slidenum">
              <a:rPr lang="fr-FR" smtClean="0"/>
              <a:t>31</a:t>
            </a:fld>
            <a:endParaRPr lang="fr-FR"/>
          </a:p>
        </p:txBody>
      </p:sp>
    </p:spTree>
    <p:extLst>
      <p:ext uri="{BB962C8B-B14F-4D97-AF65-F5344CB8AC3E}">
        <p14:creationId xmlns:p14="http://schemas.microsoft.com/office/powerpoint/2010/main" val="230693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058365"/>
            <a:ext cx="11156830" cy="2631490"/>
          </a:xfrm>
          <a:prstGeom prst="rect">
            <a:avLst/>
          </a:prstGeom>
          <a:noFill/>
        </p:spPr>
        <p:txBody>
          <a:bodyPr wrap="square" rtlCol="0">
            <a:spAutoFit/>
          </a:bodyPr>
          <a:lstStyle/>
          <a:p>
            <a:pPr marL="285750" indent="-285750">
              <a:buFont typeface="Wingdings" panose="05000000000000000000" pitchFamily="2" charset="2"/>
              <a:buChar char="Ø"/>
            </a:pPr>
            <a:r>
              <a:rPr lang="fr-FR" b="1" dirty="0"/>
              <a:t>Abraham et les 3 hommes allant leur chemin :</a:t>
            </a:r>
          </a:p>
          <a:p>
            <a:endParaRPr lang="fr-FR" sz="300" b="1" dirty="0"/>
          </a:p>
          <a:p>
            <a:r>
              <a:rPr lang="fr-FR" dirty="0"/>
              <a:t>En Genèse 18, Abraham invite ces trois hommes de Dieu à se reposer chez lui, à partager </a:t>
            </a:r>
          </a:p>
          <a:p>
            <a:r>
              <a:rPr lang="fr-FR" dirty="0"/>
              <a:t>un repas et offrir à ces envoyés de Dieu le repos à l’ombre d’un arbre. Il donne des ordres à </a:t>
            </a:r>
          </a:p>
          <a:p>
            <a:r>
              <a:rPr lang="fr-FR" dirty="0"/>
              <a:t>ses serviteurs pour apprêter le meilleur qu’il puisse leur offrir à manger v8 : </a:t>
            </a:r>
            <a:r>
              <a:rPr lang="fr-FR" dirty="0">
                <a:solidFill>
                  <a:srgbClr val="0070C0"/>
                </a:solidFill>
              </a:rPr>
              <a:t>Et il prit de la </a:t>
            </a:r>
          </a:p>
          <a:p>
            <a:r>
              <a:rPr lang="fr-FR" dirty="0">
                <a:solidFill>
                  <a:srgbClr val="0070C0"/>
                </a:solidFill>
              </a:rPr>
              <a:t>crème et du lait, et le veau qu'il avait apprêté, et le mit devant eux, et il se tint auprès </a:t>
            </a:r>
          </a:p>
          <a:p>
            <a:r>
              <a:rPr lang="fr-FR" dirty="0">
                <a:solidFill>
                  <a:srgbClr val="0070C0"/>
                </a:solidFill>
              </a:rPr>
              <a:t>d'eux sous l'arbre, et ils mangèrent</a:t>
            </a:r>
            <a:r>
              <a:rPr lang="fr-FR" dirty="0"/>
              <a:t>. </a:t>
            </a:r>
          </a:p>
          <a:p>
            <a:r>
              <a:rPr lang="fr-FR" dirty="0"/>
              <a:t>Crème, lait, veau mais il y a toute la filière laitière ici ! Y compris la viande … Abraham </a:t>
            </a:r>
          </a:p>
          <a:p>
            <a:r>
              <a:rPr lang="fr-FR" dirty="0"/>
              <a:t>n’était pas végan ! Plus que cela, il considère que la viande est le meilleur qu’il puisse offrir</a:t>
            </a:r>
          </a:p>
          <a:p>
            <a:r>
              <a:rPr lang="fr-FR" dirty="0"/>
              <a:t> à ses invités de haut rang.</a:t>
            </a:r>
          </a:p>
        </p:txBody>
      </p:sp>
      <p:sp>
        <p:nvSpPr>
          <p:cNvPr id="4" name="Rectangle 3">
            <a:extLst>
              <a:ext uri="{FF2B5EF4-FFF2-40B4-BE49-F238E27FC236}">
                <a16:creationId xmlns:a16="http://schemas.microsoft.com/office/drawing/2014/main" id="{E7D3CF66-9DC6-4747-9B6A-3716D7CF2AD4}"/>
              </a:ext>
            </a:extLst>
          </p:cNvPr>
          <p:cNvSpPr/>
          <p:nvPr/>
        </p:nvSpPr>
        <p:spPr>
          <a:xfrm>
            <a:off x="1035170" y="3600047"/>
            <a:ext cx="11156830" cy="2655279"/>
          </a:xfrm>
          <a:prstGeom prst="rect">
            <a:avLst/>
          </a:prstGeom>
        </p:spPr>
        <p:txBody>
          <a:bodyPr wrap="square">
            <a:spAutoFit/>
          </a:bodyPr>
          <a:lstStyle/>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Ces trois hommes, en fait des anges ou la Trinité que sais-je, car Abraham s’adresse à eux comme à un seul homme, ils vont à Sodome juger la ville et la dissoudre par le feu. </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Sodome … tiens nous voilà rendu à l’homosexualité qui engendre les débats actuels sur la PMA et demain par équité, la GPA … progrès scientifiques qui n’ont rien de mal en soi mais c’est le continuum de tout cela qui rend perplexe.</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C’est le côté systémique, horizontal, transversal qui interpelle le chrétien « donneur d’alerte » vis-à-vis du contre nature : végan, genre, féministe, homosexualité et « </a:t>
            </a:r>
            <a:r>
              <a:rPr lang="fr-FR" i="1" dirty="0">
                <a:latin typeface="Calibri" panose="020F0502020204030204" pitchFamily="34" charset="0"/>
                <a:ea typeface="Calibri" panose="020F0502020204030204" pitchFamily="34" charset="0"/>
                <a:cs typeface="Times New Roman" panose="02020603050405020304" pitchFamily="18" charset="0"/>
              </a:rPr>
              <a:t>mariage pour tous </a:t>
            </a:r>
            <a:r>
              <a:rPr lang="fr-FR" dirty="0">
                <a:latin typeface="Calibri" panose="020F0502020204030204" pitchFamily="34" charset="0"/>
                <a:ea typeface="Calibri" panose="020F0502020204030204" pitchFamily="34" charset="0"/>
                <a:cs typeface="Times New Roman" panose="02020603050405020304" pitchFamily="18" charset="0"/>
              </a:rPr>
              <a:t>», gestation pour autrui, procréation médicalement assistée, avortement de confort, euthanasie voire suicide légalement encadrés ou choisir sa mort ...   où va-t-on ? Ouvrons les yeux à nos concitoyens, ne sommes-nous pas le sel de la Terre ?</a:t>
            </a:r>
          </a:p>
        </p:txBody>
      </p:sp>
      <p:sp>
        <p:nvSpPr>
          <p:cNvPr id="5" name="Rectangle 4">
            <a:extLst>
              <a:ext uri="{FF2B5EF4-FFF2-40B4-BE49-F238E27FC236}">
                <a16:creationId xmlns:a16="http://schemas.microsoft.com/office/drawing/2014/main" id="{5E6E6D3E-2BA8-43F7-A7B9-7045893DAB7B}"/>
              </a:ext>
            </a:extLst>
          </p:cNvPr>
          <p:cNvSpPr/>
          <p:nvPr/>
        </p:nvSpPr>
        <p:spPr>
          <a:xfrm>
            <a:off x="1026544" y="6255326"/>
            <a:ext cx="11156829" cy="375552"/>
          </a:xfrm>
          <a:prstGeom prst="rect">
            <a:avLst/>
          </a:prstGeom>
        </p:spPr>
        <p:txBody>
          <a:bodyPr wrap="squar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Ce mouvement </a:t>
            </a:r>
            <a:r>
              <a:rPr lang="fr-FR" b="1" dirty="0" err="1">
                <a:latin typeface="Calibri" panose="020F0502020204030204" pitchFamily="34" charset="0"/>
                <a:ea typeface="Calibri" panose="020F0502020204030204" pitchFamily="34" charset="0"/>
                <a:cs typeface="Times New Roman" panose="02020603050405020304" pitchFamily="18" charset="0"/>
              </a:rPr>
              <a:t>Vegan</a:t>
            </a:r>
            <a:r>
              <a:rPr lang="fr-FR" b="1" dirty="0">
                <a:latin typeface="Calibri" panose="020F0502020204030204" pitchFamily="34" charset="0"/>
                <a:ea typeface="Calibri" panose="020F0502020204030204" pitchFamily="34" charset="0"/>
                <a:cs typeface="Times New Roman" panose="02020603050405020304" pitchFamily="18" charset="0"/>
              </a:rPr>
              <a:t> en soi est plutôt sympathique, ne pas tuer l’animal, ne pas séparer le veau de la mère …</a:t>
            </a:r>
          </a:p>
        </p:txBody>
      </p:sp>
      <p:pic>
        <p:nvPicPr>
          <p:cNvPr id="7" name="Image 6" descr="Une image contenant texte, carte, dessin&#10;&#10;Description générée automatiquement">
            <a:extLst>
              <a:ext uri="{FF2B5EF4-FFF2-40B4-BE49-F238E27FC236}">
                <a16:creationId xmlns:a16="http://schemas.microsoft.com/office/drawing/2014/main" id="{CC37F574-1E4A-48DE-977D-EE6475DC0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880" y="174265"/>
            <a:ext cx="2455036" cy="3273381"/>
          </a:xfrm>
          <a:prstGeom prst="rect">
            <a:avLst/>
          </a:prstGeom>
        </p:spPr>
      </p:pic>
      <p:sp>
        <p:nvSpPr>
          <p:cNvPr id="9" name="ZoneTexte 8">
            <a:extLst>
              <a:ext uri="{FF2B5EF4-FFF2-40B4-BE49-F238E27FC236}">
                <a16:creationId xmlns:a16="http://schemas.microsoft.com/office/drawing/2014/main" id="{B4B12DE7-2396-4099-8805-5DFAE4DE018E}"/>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6" name="Espace réservé du numéro de diapositive 5">
            <a:extLst>
              <a:ext uri="{FF2B5EF4-FFF2-40B4-BE49-F238E27FC236}">
                <a16:creationId xmlns:a16="http://schemas.microsoft.com/office/drawing/2014/main" id="{994DC534-185A-4AAF-A8D6-8790262397F4}"/>
              </a:ext>
            </a:extLst>
          </p:cNvPr>
          <p:cNvSpPr>
            <a:spLocks noGrp="1"/>
          </p:cNvSpPr>
          <p:nvPr>
            <p:ph type="sldNum" sz="quarter" idx="12"/>
          </p:nvPr>
        </p:nvSpPr>
        <p:spPr>
          <a:xfrm>
            <a:off x="9392920" y="6356350"/>
            <a:ext cx="2743200" cy="365125"/>
          </a:xfrm>
        </p:spPr>
        <p:txBody>
          <a:bodyPr/>
          <a:lstStyle/>
          <a:p>
            <a:fld id="{E5DCE266-CCDA-4DEB-8A9C-F7397A2B4302}" type="slidenum">
              <a:rPr lang="fr-FR" smtClean="0"/>
              <a:t>32</a:t>
            </a:fld>
            <a:endParaRPr lang="fr-FR" dirty="0"/>
          </a:p>
        </p:txBody>
      </p:sp>
    </p:spTree>
    <p:extLst>
      <p:ext uri="{BB962C8B-B14F-4D97-AF65-F5344CB8AC3E}">
        <p14:creationId xmlns:p14="http://schemas.microsoft.com/office/powerpoint/2010/main" val="12409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EFFEDF1-1072-4577-AAEC-5F37EE74024D}"/>
              </a:ext>
            </a:extLst>
          </p:cNvPr>
          <p:cNvSpPr txBox="1"/>
          <p:nvPr/>
        </p:nvSpPr>
        <p:spPr>
          <a:xfrm>
            <a:off x="1035170" y="1190445"/>
            <a:ext cx="4806830" cy="3139321"/>
          </a:xfrm>
          <a:prstGeom prst="rect">
            <a:avLst/>
          </a:prstGeom>
          <a:noFill/>
        </p:spPr>
        <p:txBody>
          <a:bodyPr wrap="square" rtlCol="0">
            <a:spAutoFit/>
          </a:bodyPr>
          <a:lstStyle/>
          <a:p>
            <a:pPr marL="285750" indent="-285750">
              <a:buFont typeface="Wingdings" panose="05000000000000000000" pitchFamily="2" charset="2"/>
              <a:buChar char="Ø"/>
            </a:pPr>
            <a:r>
              <a:rPr lang="fr-FR" b="1" dirty="0"/>
              <a:t>Elie nourri par les corbeaux </a:t>
            </a:r>
            <a:r>
              <a:rPr lang="fr-FR" dirty="0"/>
              <a:t>: </a:t>
            </a:r>
          </a:p>
          <a:p>
            <a:endParaRPr lang="fr-FR" dirty="0"/>
          </a:p>
          <a:p>
            <a:r>
              <a:rPr lang="fr-FR" dirty="0"/>
              <a:t>1Rois17</a:t>
            </a:r>
          </a:p>
          <a:p>
            <a:r>
              <a:rPr lang="fr-FR" dirty="0">
                <a:solidFill>
                  <a:srgbClr val="0070C0"/>
                </a:solidFill>
              </a:rPr>
              <a:t>Élie, le </a:t>
            </a:r>
            <a:r>
              <a:rPr lang="fr-FR" dirty="0" err="1">
                <a:solidFill>
                  <a:srgbClr val="0070C0"/>
                </a:solidFill>
              </a:rPr>
              <a:t>Thishbite</a:t>
            </a:r>
            <a:r>
              <a:rPr lang="fr-FR" dirty="0">
                <a:solidFill>
                  <a:srgbClr val="0070C0"/>
                </a:solidFill>
              </a:rPr>
              <a:t>. Et la parole de l'Éternel vint à lui, disant : Va-t'en d'ici, et tourne-toi vers l'orient, et </a:t>
            </a:r>
            <a:r>
              <a:rPr lang="fr-FR" dirty="0" err="1">
                <a:solidFill>
                  <a:srgbClr val="0070C0"/>
                </a:solidFill>
              </a:rPr>
              <a:t>cache-toi</a:t>
            </a:r>
            <a:r>
              <a:rPr lang="fr-FR" dirty="0">
                <a:solidFill>
                  <a:srgbClr val="0070C0"/>
                </a:solidFill>
              </a:rPr>
              <a:t> au torrent du </a:t>
            </a:r>
            <a:r>
              <a:rPr lang="fr-FR" dirty="0" err="1">
                <a:solidFill>
                  <a:srgbClr val="0070C0"/>
                </a:solidFill>
              </a:rPr>
              <a:t>Kerith</a:t>
            </a:r>
            <a:r>
              <a:rPr lang="fr-FR" dirty="0">
                <a:solidFill>
                  <a:srgbClr val="0070C0"/>
                </a:solidFill>
              </a:rPr>
              <a:t>, qui est vers le Jourdain. Et il arrivera que tu boiras du torrent, et j'ai commandé aux corbeaux de te nourrir là… Et les corbeaux lui apportaient du pain et de la chair le matin, et du pain et de la chair le soir, et il buvait du torrent</a:t>
            </a:r>
            <a:r>
              <a:rPr lang="fr-FR" dirty="0"/>
              <a:t>.</a:t>
            </a:r>
          </a:p>
        </p:txBody>
      </p:sp>
      <p:pic>
        <p:nvPicPr>
          <p:cNvPr id="6" name="Image 5" descr="Une image contenant table&#10;&#10;Description générée automatiquement">
            <a:extLst>
              <a:ext uri="{FF2B5EF4-FFF2-40B4-BE49-F238E27FC236}">
                <a16:creationId xmlns:a16="http://schemas.microsoft.com/office/drawing/2014/main" id="{0A8C097A-E78B-4DEC-9459-77BD6C2D9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009" y="177444"/>
            <a:ext cx="5157085" cy="6511471"/>
          </a:xfrm>
          <a:prstGeom prst="rect">
            <a:avLst/>
          </a:prstGeom>
        </p:spPr>
      </p:pic>
      <p:sp>
        <p:nvSpPr>
          <p:cNvPr id="7" name="ZoneTexte 6">
            <a:extLst>
              <a:ext uri="{FF2B5EF4-FFF2-40B4-BE49-F238E27FC236}">
                <a16:creationId xmlns:a16="http://schemas.microsoft.com/office/drawing/2014/main" id="{9391EA0A-B5D2-4DCC-B668-D39EAAB5CA39}"/>
              </a:ext>
            </a:extLst>
          </p:cNvPr>
          <p:cNvSpPr txBox="1"/>
          <p:nvPr/>
        </p:nvSpPr>
        <p:spPr>
          <a:xfrm>
            <a:off x="1035170" y="4278241"/>
            <a:ext cx="4978400" cy="1200329"/>
          </a:xfrm>
          <a:prstGeom prst="rect">
            <a:avLst/>
          </a:prstGeom>
          <a:noFill/>
        </p:spPr>
        <p:txBody>
          <a:bodyPr wrap="square" rtlCol="0">
            <a:spAutoFit/>
          </a:bodyPr>
          <a:lstStyle/>
          <a:p>
            <a:r>
              <a:rPr lang="fr-FR" dirty="0"/>
              <a:t>Elie prononce un jugement de sécheresse contre le roi Achab, Dieu met alors Elie à l’abri du roi et de sa terrible femme Jézabel et le nourrit de pain </a:t>
            </a:r>
            <a:r>
              <a:rPr lang="fr-FR" b="1" dirty="0"/>
              <a:t>et de viande</a:t>
            </a:r>
            <a:r>
              <a:rPr lang="fr-FR" dirty="0"/>
              <a:t>, buvant l’eau du torrent.</a:t>
            </a:r>
          </a:p>
        </p:txBody>
      </p:sp>
      <p:sp>
        <p:nvSpPr>
          <p:cNvPr id="9" name="ZoneTexte 8">
            <a:extLst>
              <a:ext uri="{FF2B5EF4-FFF2-40B4-BE49-F238E27FC236}">
                <a16:creationId xmlns:a16="http://schemas.microsoft.com/office/drawing/2014/main" id="{C3D3B4A3-E6B4-4572-B9A2-53B43829D834}"/>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2" name="Espace réservé du numéro de diapositive 1">
            <a:extLst>
              <a:ext uri="{FF2B5EF4-FFF2-40B4-BE49-F238E27FC236}">
                <a16:creationId xmlns:a16="http://schemas.microsoft.com/office/drawing/2014/main" id="{25E27461-B667-4D58-847E-FFE855F94782}"/>
              </a:ext>
            </a:extLst>
          </p:cNvPr>
          <p:cNvSpPr>
            <a:spLocks noGrp="1"/>
          </p:cNvSpPr>
          <p:nvPr>
            <p:ph type="sldNum" sz="quarter" idx="12"/>
          </p:nvPr>
        </p:nvSpPr>
        <p:spPr>
          <a:xfrm>
            <a:off x="9504680" y="6356350"/>
            <a:ext cx="2743200" cy="365125"/>
          </a:xfrm>
        </p:spPr>
        <p:txBody>
          <a:bodyPr/>
          <a:lstStyle/>
          <a:p>
            <a:fld id="{E5DCE266-CCDA-4DEB-8A9C-F7397A2B4302}" type="slidenum">
              <a:rPr lang="fr-FR" smtClean="0"/>
              <a:t>33</a:t>
            </a:fld>
            <a:endParaRPr lang="fr-FR" dirty="0"/>
          </a:p>
        </p:txBody>
      </p:sp>
    </p:spTree>
    <p:extLst>
      <p:ext uri="{BB962C8B-B14F-4D97-AF65-F5344CB8AC3E}">
        <p14:creationId xmlns:p14="http://schemas.microsoft.com/office/powerpoint/2010/main" val="1999837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EFFEDF1-1072-4577-AAEC-5F37EE74024D}"/>
              </a:ext>
            </a:extLst>
          </p:cNvPr>
          <p:cNvSpPr txBox="1"/>
          <p:nvPr/>
        </p:nvSpPr>
        <p:spPr>
          <a:xfrm>
            <a:off x="1035170" y="1190445"/>
            <a:ext cx="4806830" cy="646331"/>
          </a:xfrm>
          <a:prstGeom prst="rect">
            <a:avLst/>
          </a:prstGeom>
          <a:noFill/>
        </p:spPr>
        <p:txBody>
          <a:bodyPr wrap="square" rtlCol="0">
            <a:spAutoFit/>
          </a:bodyPr>
          <a:lstStyle/>
          <a:p>
            <a:pPr marL="285750" indent="-285750">
              <a:buFont typeface="Wingdings" panose="05000000000000000000" pitchFamily="2" charset="2"/>
              <a:buChar char="Ø"/>
            </a:pPr>
            <a:r>
              <a:rPr lang="fr-FR" b="1" dirty="0"/>
              <a:t>Un contre exemple, Daniel et ses amis </a:t>
            </a:r>
            <a:r>
              <a:rPr lang="fr-FR" dirty="0"/>
              <a:t>: </a:t>
            </a:r>
          </a:p>
          <a:p>
            <a:endParaRPr lang="fr-FR" dirty="0"/>
          </a:p>
        </p:txBody>
      </p:sp>
      <p:sp>
        <p:nvSpPr>
          <p:cNvPr id="7" name="ZoneTexte 6">
            <a:extLst>
              <a:ext uri="{FF2B5EF4-FFF2-40B4-BE49-F238E27FC236}">
                <a16:creationId xmlns:a16="http://schemas.microsoft.com/office/drawing/2014/main" id="{9391EA0A-B5D2-4DCC-B668-D39EAAB5CA39}"/>
              </a:ext>
            </a:extLst>
          </p:cNvPr>
          <p:cNvSpPr txBox="1"/>
          <p:nvPr/>
        </p:nvSpPr>
        <p:spPr>
          <a:xfrm>
            <a:off x="1127760" y="4699145"/>
            <a:ext cx="11064240" cy="2031325"/>
          </a:xfrm>
          <a:prstGeom prst="rect">
            <a:avLst/>
          </a:prstGeom>
          <a:noFill/>
        </p:spPr>
        <p:txBody>
          <a:bodyPr wrap="square" rtlCol="0">
            <a:spAutoFit/>
          </a:bodyPr>
          <a:lstStyle/>
          <a:p>
            <a:r>
              <a:rPr lang="fr-FR" dirty="0"/>
              <a:t>On est ici dans la série de miracles opérés par                                                                                                                       Dieu pour ces jeunes hommes en situation d’exception, qui ne veulent pas se souiller avec les idoles du roi. </a:t>
            </a:r>
          </a:p>
          <a:p>
            <a:r>
              <a:rPr lang="fr-FR" dirty="0"/>
              <a:t>Daniel met au défi l’intendant du roi que même avec un régime exclusivement végétarien sur quelques jours seulement, ils peuvent avoir la même santé qu’avec les mets délicats du rois, sans doute faits de viandes faisandées.</a:t>
            </a:r>
          </a:p>
          <a:p>
            <a:r>
              <a:rPr lang="fr-FR" dirty="0"/>
              <a:t>Daniel force le trait pour montrer à ces païens qu’à Dieu, tout miracle est possible, cela continuera avec la fournaise et la fosse aux lions, surtout par la révélation de la signification du songe du roi.</a:t>
            </a:r>
          </a:p>
          <a:p>
            <a:r>
              <a:rPr lang="fr-FR" dirty="0"/>
              <a:t>On ne peut pas tirer de ce fait d’exception, une ligne de vie axée sur la régime exclusivement végétalien.</a:t>
            </a:r>
          </a:p>
        </p:txBody>
      </p:sp>
      <p:pic>
        <p:nvPicPr>
          <p:cNvPr id="5" name="Image 4" descr="Une image contenant photo, table, debout, groupe&#10;&#10;Description générée automatiquement">
            <a:extLst>
              <a:ext uri="{FF2B5EF4-FFF2-40B4-BE49-F238E27FC236}">
                <a16:creationId xmlns:a16="http://schemas.microsoft.com/office/drawing/2014/main" id="{273FC39B-CD1C-48E4-9B08-514F36BC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752" y="266520"/>
            <a:ext cx="6201728" cy="4645310"/>
          </a:xfrm>
          <a:prstGeom prst="rect">
            <a:avLst/>
          </a:prstGeom>
        </p:spPr>
      </p:pic>
      <p:sp>
        <p:nvSpPr>
          <p:cNvPr id="8" name="ZoneTexte 7">
            <a:extLst>
              <a:ext uri="{FF2B5EF4-FFF2-40B4-BE49-F238E27FC236}">
                <a16:creationId xmlns:a16="http://schemas.microsoft.com/office/drawing/2014/main" id="{281E21A1-7356-4826-8C1B-343405828B4D}"/>
              </a:ext>
            </a:extLst>
          </p:cNvPr>
          <p:cNvSpPr txBox="1"/>
          <p:nvPr/>
        </p:nvSpPr>
        <p:spPr>
          <a:xfrm>
            <a:off x="1127760" y="1737360"/>
            <a:ext cx="4460240" cy="2862322"/>
          </a:xfrm>
          <a:prstGeom prst="rect">
            <a:avLst/>
          </a:prstGeom>
          <a:noFill/>
        </p:spPr>
        <p:txBody>
          <a:bodyPr wrap="square" rtlCol="0">
            <a:spAutoFit/>
          </a:bodyPr>
          <a:lstStyle/>
          <a:p>
            <a:r>
              <a:rPr lang="fr-FR" dirty="0"/>
              <a:t>Daniel 1 v11-13 </a:t>
            </a:r>
          </a:p>
          <a:p>
            <a:r>
              <a:rPr lang="fr-FR" dirty="0">
                <a:solidFill>
                  <a:srgbClr val="0070C0"/>
                </a:solidFill>
              </a:rPr>
              <a:t>Et Daniel dit à l'intendant que le prince des eunuques avait établi sur Daniel, Hanania, </a:t>
            </a:r>
            <a:r>
              <a:rPr lang="fr-FR" dirty="0" err="1">
                <a:solidFill>
                  <a:srgbClr val="0070C0"/>
                </a:solidFill>
              </a:rPr>
              <a:t>Mishaël</a:t>
            </a:r>
            <a:r>
              <a:rPr lang="fr-FR" dirty="0">
                <a:solidFill>
                  <a:srgbClr val="0070C0"/>
                </a:solidFill>
              </a:rPr>
              <a:t> et </a:t>
            </a:r>
            <a:r>
              <a:rPr lang="fr-FR" dirty="0" err="1">
                <a:solidFill>
                  <a:srgbClr val="0070C0"/>
                </a:solidFill>
              </a:rPr>
              <a:t>Azaria</a:t>
            </a:r>
            <a:r>
              <a:rPr lang="fr-FR" dirty="0">
                <a:solidFill>
                  <a:srgbClr val="0070C0"/>
                </a:solidFill>
              </a:rPr>
              <a:t> : Éprouve, je te prie, tes serviteurs dix jours, </a:t>
            </a:r>
            <a:r>
              <a:rPr lang="fr-FR" b="1" dirty="0">
                <a:solidFill>
                  <a:srgbClr val="0070C0"/>
                </a:solidFill>
              </a:rPr>
              <a:t>et qu'on nous donne des légumes à manger,</a:t>
            </a:r>
            <a:r>
              <a:rPr lang="fr-FR" dirty="0">
                <a:solidFill>
                  <a:srgbClr val="0070C0"/>
                </a:solidFill>
              </a:rPr>
              <a:t> et de l'eau à boire ; et on regardera, en ta présence, nos visages et le visage des jeunes gens qui mangent les mets délicats du roi ; et tu agiras avec tes serviteurs d'après ce que tu verras.</a:t>
            </a:r>
          </a:p>
        </p:txBody>
      </p:sp>
      <p:sp>
        <p:nvSpPr>
          <p:cNvPr id="9" name="ZoneTexte 8">
            <a:extLst>
              <a:ext uri="{FF2B5EF4-FFF2-40B4-BE49-F238E27FC236}">
                <a16:creationId xmlns:a16="http://schemas.microsoft.com/office/drawing/2014/main" id="{4C886D85-4CB5-46F8-B3BF-0E708FF0CCC6}"/>
              </a:ext>
            </a:extLst>
          </p:cNvPr>
          <p:cNvSpPr txBox="1"/>
          <p:nvPr/>
        </p:nvSpPr>
        <p:spPr>
          <a:xfrm>
            <a:off x="0" y="-5136"/>
            <a:ext cx="2795150" cy="830997"/>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Pourquoi l’Agriculture de Régénération ? </a:t>
            </a:r>
          </a:p>
          <a:p>
            <a:r>
              <a:rPr lang="fr-FR" sz="800" dirty="0"/>
              <a:t>D- Agriculture Systémique, AgroEcologie ?</a:t>
            </a:r>
          </a:p>
          <a:p>
            <a:r>
              <a:rPr lang="fr-FR" sz="800" dirty="0">
                <a:solidFill>
                  <a:srgbClr val="00B050"/>
                </a:solidFill>
              </a:rPr>
              <a:t>E- Le mouvement végan</a:t>
            </a:r>
          </a:p>
          <a:p>
            <a:r>
              <a:rPr lang="fr-FR" sz="800" dirty="0"/>
              <a:t>F- L’attitude du chrétien</a:t>
            </a:r>
          </a:p>
        </p:txBody>
      </p:sp>
      <p:sp>
        <p:nvSpPr>
          <p:cNvPr id="2" name="Espace réservé du numéro de diapositive 1">
            <a:extLst>
              <a:ext uri="{FF2B5EF4-FFF2-40B4-BE49-F238E27FC236}">
                <a16:creationId xmlns:a16="http://schemas.microsoft.com/office/drawing/2014/main" id="{68C61A1B-DF99-4920-940E-4EEAB91324F5}"/>
              </a:ext>
            </a:extLst>
          </p:cNvPr>
          <p:cNvSpPr>
            <a:spLocks noGrp="1"/>
          </p:cNvSpPr>
          <p:nvPr>
            <p:ph type="sldNum" sz="quarter" idx="12"/>
          </p:nvPr>
        </p:nvSpPr>
        <p:spPr/>
        <p:txBody>
          <a:bodyPr/>
          <a:lstStyle/>
          <a:p>
            <a:fld id="{E5DCE266-CCDA-4DEB-8A9C-F7397A2B4302}" type="slidenum">
              <a:rPr lang="fr-FR" smtClean="0"/>
              <a:t>34</a:t>
            </a:fld>
            <a:endParaRPr lang="fr-FR"/>
          </a:p>
        </p:txBody>
      </p:sp>
    </p:spTree>
    <p:extLst>
      <p:ext uri="{BB962C8B-B14F-4D97-AF65-F5344CB8AC3E}">
        <p14:creationId xmlns:p14="http://schemas.microsoft.com/office/powerpoint/2010/main" val="116897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007565"/>
            <a:ext cx="11156830" cy="2708434"/>
          </a:xfrm>
          <a:prstGeom prst="rect">
            <a:avLst/>
          </a:prstGeom>
          <a:noFill/>
        </p:spPr>
        <p:txBody>
          <a:bodyPr wrap="square" rtlCol="0">
            <a:spAutoFit/>
          </a:bodyPr>
          <a:lstStyle/>
          <a:p>
            <a:pPr marL="285750" indent="-285750">
              <a:buFont typeface="Wingdings" panose="05000000000000000000" pitchFamily="2" charset="2"/>
              <a:buChar char="Ø"/>
            </a:pPr>
            <a:r>
              <a:rPr lang="fr-FR" dirty="0"/>
              <a:t>Jésus et les </a:t>
            </a:r>
            <a:r>
              <a:rPr lang="fr-FR" dirty="0" err="1"/>
              <a:t>Vegan</a:t>
            </a:r>
            <a:r>
              <a:rPr lang="fr-FR" dirty="0"/>
              <a:t> :</a:t>
            </a:r>
          </a:p>
          <a:p>
            <a:endParaRPr lang="fr-FR" sz="800" dirty="0"/>
          </a:p>
          <a:p>
            <a:r>
              <a:rPr lang="fr-FR" dirty="0"/>
              <a:t>L’argument majeur de ce mouvement est de nous prendre par les sentiments sur le fait de tuer un animal et d’en exploiter les produits pour un profit.</a:t>
            </a:r>
          </a:p>
          <a:p>
            <a:r>
              <a:rPr lang="fr-FR" dirty="0"/>
              <a:t>Comment concilier en effet le bien-être animal pour le tuer ensuite ?</a:t>
            </a:r>
          </a:p>
          <a:p>
            <a:r>
              <a:rPr lang="fr-FR" dirty="0"/>
              <a:t>Comment prendre en compte qu’un animal terrestre a une âme comme cela est indiqué dans Genèse 2 ? </a:t>
            </a:r>
          </a:p>
          <a:p>
            <a:r>
              <a:rPr lang="fr-FR" dirty="0"/>
              <a:t>En effet un animal a une énergie de vie, il veut se protéger de la mort, se reproduire est sa priorité, il a peur, il manifeste de la joie, de la tristesse, il sait se venger, il peut même défendre un autre animal, il manifeste de l’inquiétude (</a:t>
            </a:r>
            <a:r>
              <a:rPr lang="fr-FR" sz="1600" dirty="0"/>
              <a:t>le cheval n’est prédateur d’aucun animal, observez ses oreilles, sa queue, pourquoi </a:t>
            </a:r>
            <a:r>
              <a:rPr lang="fr-FR" sz="1600" dirty="0" err="1"/>
              <a:t>court-il</a:t>
            </a:r>
            <a:r>
              <a:rPr lang="fr-FR" sz="1600" dirty="0"/>
              <a:t> si vite ?</a:t>
            </a:r>
            <a:r>
              <a:rPr lang="fr-FR" dirty="0"/>
              <a:t>), dans un troupeau de même espèce il y a une hiérarchie qui se crée.</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617903"/>
            <a:ext cx="6728604" cy="523220"/>
          </a:xfrm>
          <a:prstGeom prst="rect">
            <a:avLst/>
          </a:prstGeom>
          <a:noFill/>
        </p:spPr>
        <p:txBody>
          <a:bodyPr wrap="square" rtlCol="0">
            <a:spAutoFit/>
          </a:bodyPr>
          <a:lstStyle/>
          <a:p>
            <a:r>
              <a:rPr lang="fr-FR" sz="2800" b="1" dirty="0"/>
              <a:t>E- Le mouvement végan.</a:t>
            </a:r>
          </a:p>
        </p:txBody>
      </p:sp>
      <p:sp>
        <p:nvSpPr>
          <p:cNvPr id="4" name="Rectangle 3">
            <a:extLst>
              <a:ext uri="{FF2B5EF4-FFF2-40B4-BE49-F238E27FC236}">
                <a16:creationId xmlns:a16="http://schemas.microsoft.com/office/drawing/2014/main" id="{41078C02-BA7C-44FD-A574-0352BCA38146}"/>
              </a:ext>
            </a:extLst>
          </p:cNvPr>
          <p:cNvSpPr/>
          <p:nvPr/>
        </p:nvSpPr>
        <p:spPr>
          <a:xfrm>
            <a:off x="1026544" y="5426124"/>
            <a:ext cx="11156829" cy="1264642"/>
          </a:xfrm>
          <a:prstGeom prst="rect">
            <a:avLst/>
          </a:prstGeom>
        </p:spPr>
        <p:txBody>
          <a:bodyPr wrap="square">
            <a:spAutoFit/>
          </a:bodyPr>
          <a:lstStyle/>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Jésus se préoccupe du bien-être animal comme il l’indique en Luc 13v15, par-delà la religion, détacher son bœuf ou son âne pour les faire boire même un jour de sabbat !						                         Christ mange à la table des plus grands, il n’est pas dit qu’il ait refusé de la viande, après la résurrection Il se fait cuire un poisson Jean 21 v9-10 ainsi c’est en mangeant de la chair qu’Il se fait reconnaître comme ressuscité !</a:t>
            </a:r>
          </a:p>
        </p:txBody>
      </p:sp>
      <p:sp>
        <p:nvSpPr>
          <p:cNvPr id="5" name="Rectangle 4">
            <a:extLst>
              <a:ext uri="{FF2B5EF4-FFF2-40B4-BE49-F238E27FC236}">
                <a16:creationId xmlns:a16="http://schemas.microsoft.com/office/drawing/2014/main" id="{C5190415-E234-40FE-B725-AA7453FD2382}"/>
              </a:ext>
            </a:extLst>
          </p:cNvPr>
          <p:cNvSpPr/>
          <p:nvPr/>
        </p:nvSpPr>
        <p:spPr>
          <a:xfrm>
            <a:off x="1035169" y="3627180"/>
            <a:ext cx="11148203" cy="1754326"/>
          </a:xfrm>
          <a:prstGeom prst="rect">
            <a:avLst/>
          </a:prstGeom>
        </p:spPr>
        <p:txBody>
          <a:bodyPr wrap="square">
            <a:spAutoFit/>
          </a:bodyPr>
          <a:lstStyle/>
          <a:p>
            <a:r>
              <a:rPr lang="fr-FR" dirty="0"/>
              <a:t>L’épître aux Romains ch. 8 v19à22 </a:t>
            </a:r>
            <a:r>
              <a:rPr lang="fr-FR" dirty="0">
                <a:solidFill>
                  <a:srgbClr val="0070C0"/>
                </a:solidFill>
              </a:rPr>
              <a:t>Car la vive attente de la création attend la révélation des fils de Dieu. Car la création a été assujettie à la vanité (non de sa volonté, mais à cause de celui qui l'a assujettie), dans l'espérance que la création elle-même aussi sera affranchie de la servitude de la corruption, pour jouir de la liberté de la gloire des enfants de Dieu. Car nous savons que toute la création ensemble soupire et est en travail jusqu'à maintenant</a:t>
            </a:r>
            <a:r>
              <a:rPr lang="fr-FR" dirty="0"/>
              <a:t>. Un verset bien mystérieux, les animaux n’ont pas péché comme l’Homme, pourtant ils subissent la conséquence de ce choix d’Eve et d’Adam, comme nous d’ailleurs.</a:t>
            </a:r>
          </a:p>
        </p:txBody>
      </p:sp>
      <p:sp>
        <p:nvSpPr>
          <p:cNvPr id="6" name="ZoneTexte 5">
            <a:extLst>
              <a:ext uri="{FF2B5EF4-FFF2-40B4-BE49-F238E27FC236}">
                <a16:creationId xmlns:a16="http://schemas.microsoft.com/office/drawing/2014/main" id="{09C0480C-F261-4087-A6C7-902F5DB3B3A2}"/>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7" name="Espace réservé du numéro de diapositive 6">
            <a:extLst>
              <a:ext uri="{FF2B5EF4-FFF2-40B4-BE49-F238E27FC236}">
                <a16:creationId xmlns:a16="http://schemas.microsoft.com/office/drawing/2014/main" id="{51E154CA-0E8E-4552-9C54-2421A5371815}"/>
              </a:ext>
            </a:extLst>
          </p:cNvPr>
          <p:cNvSpPr>
            <a:spLocks noGrp="1"/>
          </p:cNvSpPr>
          <p:nvPr>
            <p:ph type="sldNum" sz="quarter" idx="12"/>
          </p:nvPr>
        </p:nvSpPr>
        <p:spPr>
          <a:xfrm>
            <a:off x="9189720" y="6325641"/>
            <a:ext cx="2743200" cy="365125"/>
          </a:xfrm>
        </p:spPr>
        <p:txBody>
          <a:bodyPr/>
          <a:lstStyle/>
          <a:p>
            <a:fld id="{E5DCE266-CCDA-4DEB-8A9C-F7397A2B4302}" type="slidenum">
              <a:rPr lang="fr-FR" smtClean="0"/>
              <a:t>35</a:t>
            </a:fld>
            <a:endParaRPr lang="fr-FR"/>
          </a:p>
        </p:txBody>
      </p:sp>
    </p:spTree>
    <p:extLst>
      <p:ext uri="{BB962C8B-B14F-4D97-AF65-F5344CB8AC3E}">
        <p14:creationId xmlns:p14="http://schemas.microsoft.com/office/powerpoint/2010/main" val="39062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088845"/>
            <a:ext cx="11156830"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a:t>Alors derrière ce mouvement </a:t>
            </a:r>
            <a:r>
              <a:rPr lang="fr-FR" u="sng" dirty="0"/>
              <a:t>qui</a:t>
            </a:r>
            <a:r>
              <a:rPr lang="fr-FR" dirty="0"/>
              <a:t> y a-t-il ?</a:t>
            </a:r>
          </a:p>
        </p:txBody>
      </p:sp>
      <p:sp>
        <p:nvSpPr>
          <p:cNvPr id="3" name="ZoneTexte 2">
            <a:extLst>
              <a:ext uri="{FF2B5EF4-FFF2-40B4-BE49-F238E27FC236}">
                <a16:creationId xmlns:a16="http://schemas.microsoft.com/office/drawing/2014/main" id="{C19CAA4E-4D19-4E1D-829F-FEA399382700}"/>
              </a:ext>
            </a:extLst>
          </p:cNvPr>
          <p:cNvSpPr txBox="1"/>
          <p:nvPr/>
        </p:nvSpPr>
        <p:spPr>
          <a:xfrm>
            <a:off x="1035170" y="537716"/>
            <a:ext cx="6728604" cy="523220"/>
          </a:xfrm>
          <a:prstGeom prst="rect">
            <a:avLst/>
          </a:prstGeom>
          <a:noFill/>
        </p:spPr>
        <p:txBody>
          <a:bodyPr wrap="square" rtlCol="0">
            <a:spAutoFit/>
          </a:bodyPr>
          <a:lstStyle/>
          <a:p>
            <a:r>
              <a:rPr lang="fr-FR" sz="2800" b="1" dirty="0"/>
              <a:t>E- Le mouvement végan.</a:t>
            </a:r>
          </a:p>
        </p:txBody>
      </p:sp>
      <p:sp>
        <p:nvSpPr>
          <p:cNvPr id="5" name="Rectangle 4">
            <a:extLst>
              <a:ext uri="{FF2B5EF4-FFF2-40B4-BE49-F238E27FC236}">
                <a16:creationId xmlns:a16="http://schemas.microsoft.com/office/drawing/2014/main" id="{05294B02-0EDB-4D7F-9EE0-D8D386EA7812}"/>
              </a:ext>
            </a:extLst>
          </p:cNvPr>
          <p:cNvSpPr/>
          <p:nvPr/>
        </p:nvSpPr>
        <p:spPr>
          <a:xfrm>
            <a:off x="1035170" y="5637727"/>
            <a:ext cx="11156830" cy="1200329"/>
          </a:xfrm>
          <a:prstGeom prst="rect">
            <a:avLst/>
          </a:prstGeom>
        </p:spPr>
        <p:txBody>
          <a:bodyPr wrap="square">
            <a:spAutoFit/>
          </a:bodyPr>
          <a:lstStyle/>
          <a:p>
            <a:r>
              <a:rPr lang="fr-FR" dirty="0"/>
              <a:t>Regardons les choses bien en face, de façon systémique, observez le continuum qui se déroule sous nos yeux, Satan veut renverser l’ordre établi par Dieu, soyons clairvoyants. Et nous chrétiens on y contribue, emportés par la vague …</a:t>
            </a:r>
          </a:p>
          <a:p>
            <a:r>
              <a:rPr lang="fr-FR" dirty="0"/>
              <a:t>Cela commence toujours par des choses anodines « </a:t>
            </a:r>
            <a:r>
              <a:rPr lang="fr-FR" dirty="0">
                <a:solidFill>
                  <a:srgbClr val="0070C0"/>
                </a:solidFill>
              </a:rPr>
              <a:t>Quoi, Dieu à dit ? </a:t>
            </a:r>
            <a:r>
              <a:rPr lang="fr-FR" dirty="0"/>
              <a:t>», ne pas manger de viande, le mariage homosexuel, l’avènement de la femme, la PMA votée cet été en France, la GPA demain … ? </a:t>
            </a:r>
          </a:p>
        </p:txBody>
      </p:sp>
      <p:sp>
        <p:nvSpPr>
          <p:cNvPr id="4" name="ZoneTexte 3">
            <a:extLst>
              <a:ext uri="{FF2B5EF4-FFF2-40B4-BE49-F238E27FC236}">
                <a16:creationId xmlns:a16="http://schemas.microsoft.com/office/drawing/2014/main" id="{FBA32C5E-7227-417E-A233-1685F7C808DA}"/>
              </a:ext>
            </a:extLst>
          </p:cNvPr>
          <p:cNvSpPr txBox="1"/>
          <p:nvPr/>
        </p:nvSpPr>
        <p:spPr>
          <a:xfrm>
            <a:off x="1035170" y="3398360"/>
            <a:ext cx="11156830" cy="2308324"/>
          </a:xfrm>
          <a:prstGeom prst="rect">
            <a:avLst/>
          </a:prstGeom>
          <a:noFill/>
        </p:spPr>
        <p:txBody>
          <a:bodyPr wrap="square" rtlCol="0">
            <a:spAutoFit/>
          </a:bodyPr>
          <a:lstStyle/>
          <a:p>
            <a:r>
              <a:rPr lang="fr-FR" dirty="0"/>
              <a:t>Ne serait-il pas au contraire d’essence satanique, ces pauvres gens se faisant berner, malgré leur bonne volonté, par un dessein supérieur de nier le péché et ses conséquences, se mettre sous un joug végétalien à l’extrême au détriment de la santé humaine, rejeter les bénédictions de Dieu pour l’Homme, s’opposer au décret divin quant à la domination de l’Homme sur le règne animal, les antispécistes refusant toute hiérarchie entre les espèces notamment l’espèce humaine vis-à-vis des espèces animales Gen.9v2 « </a:t>
            </a:r>
            <a:r>
              <a:rPr lang="fr-FR" dirty="0">
                <a:solidFill>
                  <a:srgbClr val="0070C0"/>
                </a:solidFill>
              </a:rPr>
              <a:t>… ils sont livrés entre vos mains </a:t>
            </a:r>
            <a:r>
              <a:rPr lang="fr-FR" dirty="0"/>
              <a:t>», un affront à la volonté divine. Et si l’on suit du regard le mouvement sociétal actuel, on arrive à mettre en pièce toute hiérarchie établie par Dieu : </a:t>
            </a:r>
            <a:r>
              <a:rPr lang="fr-FR" dirty="0">
                <a:solidFill>
                  <a:srgbClr val="0070C0"/>
                </a:solidFill>
              </a:rPr>
              <a:t>Mais je veux que vous sachiez que le chef de tout homme, c'est le Christ, et que le chef de la femme, c'est l'homme, et que le chef du Christ, c'est Dieu </a:t>
            </a:r>
            <a:r>
              <a:rPr lang="fr-FR" dirty="0"/>
              <a:t>1 Cor.11v3.</a:t>
            </a:r>
          </a:p>
        </p:txBody>
      </p:sp>
      <p:sp>
        <p:nvSpPr>
          <p:cNvPr id="6" name="Rectangle 5">
            <a:extLst>
              <a:ext uri="{FF2B5EF4-FFF2-40B4-BE49-F238E27FC236}">
                <a16:creationId xmlns:a16="http://schemas.microsoft.com/office/drawing/2014/main" id="{6094E59F-A7BE-42AB-B4E8-33D0D22940D3}"/>
              </a:ext>
            </a:extLst>
          </p:cNvPr>
          <p:cNvSpPr/>
          <p:nvPr/>
        </p:nvSpPr>
        <p:spPr>
          <a:xfrm>
            <a:off x="1037863" y="3132574"/>
            <a:ext cx="4467313" cy="369332"/>
          </a:xfrm>
          <a:prstGeom prst="rect">
            <a:avLst/>
          </a:prstGeom>
        </p:spPr>
        <p:txBody>
          <a:bodyPr wrap="none">
            <a:spAutoFit/>
          </a:bodyPr>
          <a:lstStyle/>
          <a:p>
            <a:r>
              <a:rPr lang="fr-FR" dirty="0"/>
              <a:t>Est-ce vraiment un principe divin d’agir ainsi ?</a:t>
            </a:r>
          </a:p>
        </p:txBody>
      </p:sp>
      <p:sp>
        <p:nvSpPr>
          <p:cNvPr id="7" name="Rectangle 6">
            <a:extLst>
              <a:ext uri="{FF2B5EF4-FFF2-40B4-BE49-F238E27FC236}">
                <a16:creationId xmlns:a16="http://schemas.microsoft.com/office/drawing/2014/main" id="{9F0C6858-EFF6-4D26-A5A8-431F017FBB9E}"/>
              </a:ext>
            </a:extLst>
          </p:cNvPr>
          <p:cNvSpPr/>
          <p:nvPr/>
        </p:nvSpPr>
        <p:spPr>
          <a:xfrm>
            <a:off x="1035170" y="1458177"/>
            <a:ext cx="11075550" cy="1754326"/>
          </a:xfrm>
          <a:prstGeom prst="rect">
            <a:avLst/>
          </a:prstGeom>
        </p:spPr>
        <p:txBody>
          <a:bodyPr wrap="square">
            <a:spAutoFit/>
          </a:bodyPr>
          <a:lstStyle/>
          <a:p>
            <a:r>
              <a:rPr lang="fr-FR" i="1" dirty="0"/>
              <a:t>On reconnaît l’arbre à son fruit </a:t>
            </a:r>
            <a:r>
              <a:rPr lang="fr-FR" dirty="0"/>
              <a:t>nous disait Jésus, quel est leur mode d’action ?</a:t>
            </a:r>
          </a:p>
          <a:p>
            <a:pPr marL="285750" indent="-285750">
              <a:buFont typeface="Wingdings" panose="05000000000000000000" pitchFamily="2" charset="2"/>
              <a:buChar char="ü"/>
            </a:pPr>
            <a:r>
              <a:rPr lang="fr-FR" dirty="0"/>
              <a:t>Illégal : le 4 septembre 2017 L214 condamnée pour intrusion dans l’abattoir de Houdan, de même pour des faits identiques à Mauléon-Licharre le 18 novembre 2019, même si leur action a mis le doigt sur des anomalies.</a:t>
            </a:r>
          </a:p>
          <a:p>
            <a:pPr marL="285750" indent="-285750">
              <a:buFont typeface="Wingdings" panose="05000000000000000000" pitchFamily="2" charset="2"/>
              <a:buChar char="ü"/>
            </a:pPr>
            <a:r>
              <a:rPr lang="fr-FR" dirty="0"/>
              <a:t>Illégal : le 27 septembre 2018 l’association antispéciste 269 Libération animale met le feu à un abattoir dans l’Ain.</a:t>
            </a:r>
          </a:p>
          <a:p>
            <a:pPr marL="285750" indent="-285750">
              <a:buFont typeface="Wingdings" panose="05000000000000000000" pitchFamily="2" charset="2"/>
              <a:buChar char="ü"/>
            </a:pPr>
            <a:r>
              <a:rPr lang="fr-FR" dirty="0"/>
              <a:t>Illégal : juin 2018 confrontés à des « violences physiques, verbales, morales » de la part de groupuscules végans, les bouchers-charcutiers demandent la protection de la police au Ministre de l’Intérieur.</a:t>
            </a:r>
          </a:p>
        </p:txBody>
      </p:sp>
      <p:sp>
        <p:nvSpPr>
          <p:cNvPr id="8" name="ZoneTexte 7">
            <a:extLst>
              <a:ext uri="{FF2B5EF4-FFF2-40B4-BE49-F238E27FC236}">
                <a16:creationId xmlns:a16="http://schemas.microsoft.com/office/drawing/2014/main" id="{9D1DAC4E-3C4D-416A-982E-0640A244552F}"/>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9" name="Espace réservé du numéro de diapositive 8">
            <a:extLst>
              <a:ext uri="{FF2B5EF4-FFF2-40B4-BE49-F238E27FC236}">
                <a16:creationId xmlns:a16="http://schemas.microsoft.com/office/drawing/2014/main" id="{BD1807C2-7FAD-4969-81D1-C7C461AEADB3}"/>
              </a:ext>
            </a:extLst>
          </p:cNvPr>
          <p:cNvSpPr>
            <a:spLocks noGrp="1"/>
          </p:cNvSpPr>
          <p:nvPr>
            <p:ph type="sldNum" sz="quarter" idx="12"/>
          </p:nvPr>
        </p:nvSpPr>
        <p:spPr>
          <a:xfrm>
            <a:off x="9271000" y="6356350"/>
            <a:ext cx="2743200" cy="365125"/>
          </a:xfrm>
        </p:spPr>
        <p:txBody>
          <a:bodyPr/>
          <a:lstStyle/>
          <a:p>
            <a:fld id="{E5DCE266-CCDA-4DEB-8A9C-F7397A2B4302}" type="slidenum">
              <a:rPr lang="fr-FR" smtClean="0"/>
              <a:t>36</a:t>
            </a:fld>
            <a:endParaRPr lang="fr-FR" dirty="0"/>
          </a:p>
        </p:txBody>
      </p:sp>
    </p:spTree>
    <p:extLst>
      <p:ext uri="{BB962C8B-B14F-4D97-AF65-F5344CB8AC3E}">
        <p14:creationId xmlns:p14="http://schemas.microsoft.com/office/powerpoint/2010/main" val="37482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05774"/>
            <a:ext cx="11156830" cy="3816429"/>
          </a:xfrm>
          <a:prstGeom prst="rect">
            <a:avLst/>
          </a:prstGeom>
          <a:noFill/>
        </p:spPr>
        <p:txBody>
          <a:bodyPr wrap="square" rtlCol="0">
            <a:spAutoFit/>
          </a:bodyPr>
          <a:lstStyle/>
          <a:p>
            <a:pPr marL="285750" indent="-285750">
              <a:buFont typeface="Wingdings" panose="05000000000000000000" pitchFamily="2" charset="2"/>
              <a:buChar char="Ø"/>
            </a:pPr>
            <a:r>
              <a:rPr lang="fr-FR" sz="1200" dirty="0"/>
              <a:t>                                                                                                                                                         Tribune de                              par Paul ARIES politologue, Frédéric DENHEZ journaliste chroniqueur et Jocelyne PORCHER sociologue et directrice de recherche à l’</a:t>
            </a:r>
            <a:r>
              <a:rPr lang="fr-FR" sz="1200" dirty="0" err="1"/>
              <a:t>Inrae</a:t>
            </a:r>
            <a:r>
              <a:rPr lang="fr-FR" sz="1200" dirty="0"/>
              <a:t>, 18 mars 2018</a:t>
            </a:r>
            <a:r>
              <a:rPr lang="fr-FR" dirty="0"/>
              <a:t> </a:t>
            </a:r>
          </a:p>
          <a:p>
            <a:pPr marL="285750" indent="-285750">
              <a:buFont typeface="Wingdings" panose="05000000000000000000" pitchFamily="2" charset="2"/>
              <a:buChar char="ü"/>
            </a:pPr>
            <a:r>
              <a:rPr lang="fr-FR" b="1" dirty="0"/>
              <a:t>Les végans vont sauver les animaux ? </a:t>
            </a:r>
            <a:r>
              <a:rPr lang="fr-FR" sz="1400" dirty="0"/>
              <a:t>12 000 ans que les animaux domestiques sont avec l’Homme, protégés du milieu sauvage et des rudes lois de la nature…</a:t>
            </a:r>
          </a:p>
          <a:p>
            <a:pPr marL="285750" indent="-285750">
              <a:buFont typeface="Wingdings" panose="05000000000000000000" pitchFamily="2" charset="2"/>
              <a:buChar char="ü"/>
            </a:pPr>
            <a:r>
              <a:rPr lang="fr-FR" b="1" dirty="0"/>
              <a:t>Le véganisme va nous sauver de la famine ? </a:t>
            </a:r>
            <a:r>
              <a:rPr lang="fr-FR" sz="1400" dirty="0"/>
              <a:t>depuis les années 1960 dans l’ensemble du monde, il n’existe plus de famines liées à un manque de ressources. Quel progrès ! Celles qui adviennent sont des armes politiques. </a:t>
            </a:r>
          </a:p>
          <a:p>
            <a:pPr marL="285750" indent="-285750">
              <a:buFont typeface="Wingdings" panose="05000000000000000000" pitchFamily="2" charset="2"/>
              <a:buChar char="ü"/>
            </a:pPr>
            <a:r>
              <a:rPr lang="fr-FR" b="1" dirty="0"/>
              <a:t>Le véganisme va sauver l’agriculture ? </a:t>
            </a:r>
            <a:r>
              <a:rPr lang="fr-FR" sz="1400" dirty="0"/>
              <a:t>le XVIIIe siècle a connu la plus grande révolution agricole avec l’invention de l’agronomie et de l’agriculture de polyculture-élevage, pourvoyeuse de ce qui se fait de mieux pour nourrir un sol : le fumier contribuant à la vie des sols.</a:t>
            </a:r>
          </a:p>
          <a:p>
            <a:pPr marL="285750" indent="-285750">
              <a:buFont typeface="Wingdings" panose="05000000000000000000" pitchFamily="2" charset="2"/>
              <a:buChar char="ü"/>
            </a:pPr>
            <a:r>
              <a:rPr lang="fr-FR" b="1" dirty="0"/>
              <a:t>Le véganisme va sauver notre alimentation ? </a:t>
            </a:r>
            <a:r>
              <a:rPr lang="fr-FR" sz="1400" dirty="0"/>
              <a:t>le compost de légumes est bien moins efficace pour faire pousser des légumes que le fumier animal. Un travail de forçat à moins de forcer le sol par de la chimie et de labourer bien profondément avec la dégradation des sols. </a:t>
            </a:r>
          </a:p>
          <a:p>
            <a:pPr marL="285750" indent="-285750">
              <a:buFont typeface="Wingdings" panose="05000000000000000000" pitchFamily="2" charset="2"/>
              <a:buChar char="ü"/>
            </a:pPr>
            <a:r>
              <a:rPr lang="fr-FR" b="1" dirty="0"/>
              <a:t>Le véganisme sauvera notre santé ? </a:t>
            </a:r>
            <a:r>
              <a:rPr lang="fr-FR" sz="1400" dirty="0"/>
              <a:t>supprime la précieuse vitamine B12, sans elle, comme le montrent de nombreux témoignages d’ex-végans, ce régime « </a:t>
            </a:r>
            <a:r>
              <a:rPr lang="fr-FR" sz="1400" dirty="0" err="1"/>
              <a:t>ultra-sans</a:t>
            </a:r>
            <a:r>
              <a:rPr lang="fr-FR" sz="1400" dirty="0"/>
              <a:t> » détruit irrémédiablement la santé, à commencer par celle de l’esprit.</a:t>
            </a:r>
          </a:p>
          <a:p>
            <a:pPr marL="285750" indent="-285750">
              <a:buFont typeface="Wingdings" panose="05000000000000000000" pitchFamily="2" charset="2"/>
              <a:buChar char="ü"/>
            </a:pPr>
            <a:r>
              <a:rPr lang="fr-FR" b="1" dirty="0"/>
              <a:t>Le véganisme va sauver l’écologie</a:t>
            </a:r>
            <a:r>
              <a:rPr lang="fr-FR" dirty="0"/>
              <a:t> ? </a:t>
            </a:r>
            <a:r>
              <a:rPr lang="fr-FR" sz="1400" dirty="0"/>
              <a:t>ayant expulsé les animaux domestiques dont le ruminant, il n’y a plus rien pour maintenir les paysages ouverts, ceux des prairies, des zones humides, des montagnes et des bocages. Les vaches et moutons sont les garants de l’extraordinaire diversité paysagère qui fait la France (la Suisse), la diversité de notre assiette. Animaux et éleveurs sont les premiers aménageurs du territoire.</a:t>
            </a:r>
            <a:endParaRPr lang="fr-FR" dirty="0"/>
          </a:p>
        </p:txBody>
      </p:sp>
      <p:sp>
        <p:nvSpPr>
          <p:cNvPr id="3" name="ZoneTexte 2">
            <a:extLst>
              <a:ext uri="{FF2B5EF4-FFF2-40B4-BE49-F238E27FC236}">
                <a16:creationId xmlns:a16="http://schemas.microsoft.com/office/drawing/2014/main" id="{C19CAA4E-4D19-4E1D-829F-FEA399382700}"/>
              </a:ext>
            </a:extLst>
          </p:cNvPr>
          <p:cNvSpPr txBox="1"/>
          <p:nvPr/>
        </p:nvSpPr>
        <p:spPr>
          <a:xfrm>
            <a:off x="1035170" y="554879"/>
            <a:ext cx="6728604" cy="523220"/>
          </a:xfrm>
          <a:prstGeom prst="rect">
            <a:avLst/>
          </a:prstGeom>
          <a:noFill/>
        </p:spPr>
        <p:txBody>
          <a:bodyPr wrap="square" rtlCol="0">
            <a:spAutoFit/>
          </a:bodyPr>
          <a:lstStyle/>
          <a:p>
            <a:r>
              <a:rPr lang="fr-FR" sz="2800" b="1" dirty="0"/>
              <a:t>E- Le mouvement végan.</a:t>
            </a:r>
          </a:p>
        </p:txBody>
      </p:sp>
      <p:sp>
        <p:nvSpPr>
          <p:cNvPr id="4" name="Rectangle 3">
            <a:extLst>
              <a:ext uri="{FF2B5EF4-FFF2-40B4-BE49-F238E27FC236}">
                <a16:creationId xmlns:a16="http://schemas.microsoft.com/office/drawing/2014/main" id="{67737AB9-D31C-402C-AE59-D7E1353C6F1D}"/>
              </a:ext>
            </a:extLst>
          </p:cNvPr>
          <p:cNvSpPr/>
          <p:nvPr/>
        </p:nvSpPr>
        <p:spPr>
          <a:xfrm>
            <a:off x="1158240" y="5037296"/>
            <a:ext cx="10901680" cy="830997"/>
          </a:xfrm>
          <a:prstGeom prst="rect">
            <a:avLst/>
          </a:prstGeom>
        </p:spPr>
        <p:txBody>
          <a:bodyPr wrap="square">
            <a:spAutoFit/>
          </a:bodyPr>
          <a:lstStyle/>
          <a:p>
            <a:r>
              <a:rPr lang="fr-FR" sz="1600" dirty="0">
                <a:solidFill>
                  <a:srgbClr val="222222"/>
                </a:solidFill>
                <a:latin typeface="Georgia" panose="02040502050405020303" pitchFamily="18" charset="0"/>
              </a:rPr>
              <a:t>Le Véganisme ce n’est plus de sale, plus de propre, que de l’esprit sain tourné vers une morale ultime, l’amélioration de l’Homme par son isolement total de la nature que l’on ne peut maîtriser et qui nous renvoie sans cesse à notre animalité. Oui, Véganisme rime avec transhumanisme.</a:t>
            </a:r>
            <a:endParaRPr lang="fr-FR" sz="1600" dirty="0"/>
          </a:p>
        </p:txBody>
      </p:sp>
      <p:sp>
        <p:nvSpPr>
          <p:cNvPr id="5" name="Rectangle 4">
            <a:extLst>
              <a:ext uri="{FF2B5EF4-FFF2-40B4-BE49-F238E27FC236}">
                <a16:creationId xmlns:a16="http://schemas.microsoft.com/office/drawing/2014/main" id="{2F89CCD6-2F6F-4769-A77B-4AC828D40CF4}"/>
              </a:ext>
            </a:extLst>
          </p:cNvPr>
          <p:cNvSpPr/>
          <p:nvPr/>
        </p:nvSpPr>
        <p:spPr>
          <a:xfrm>
            <a:off x="1158240" y="5808226"/>
            <a:ext cx="10901680" cy="1077218"/>
          </a:xfrm>
          <a:prstGeom prst="rect">
            <a:avLst/>
          </a:prstGeom>
        </p:spPr>
        <p:txBody>
          <a:bodyPr wrap="square">
            <a:spAutoFit/>
          </a:bodyPr>
          <a:lstStyle/>
          <a:p>
            <a:r>
              <a:rPr lang="fr-FR" sz="1600" dirty="0">
                <a:solidFill>
                  <a:srgbClr val="222222"/>
                </a:solidFill>
                <a:latin typeface="Georgia" panose="02040502050405020303" pitchFamily="18" charset="0"/>
              </a:rPr>
              <a:t>Un monde terrifiant. La consommation de la viande a introduit, dès la préhistoire, l’obligation du partage, l’invention de la logique du don et du contre-don car un chasseur ne consomme jamais seul son propre gibier. Un fondement de nos rapports sociaux avec les animaux. Donner - recevoir - rendre est le triptyque de nos liens. Que sera l’humanité sans cet échange fondamental ?</a:t>
            </a:r>
            <a:endParaRPr lang="fr-FR" sz="1600" dirty="0"/>
          </a:p>
        </p:txBody>
      </p:sp>
      <p:pic>
        <p:nvPicPr>
          <p:cNvPr id="7" name="Graphique 6">
            <a:extLst>
              <a:ext uri="{FF2B5EF4-FFF2-40B4-BE49-F238E27FC236}">
                <a16:creationId xmlns:a16="http://schemas.microsoft.com/office/drawing/2014/main" id="{FF48090A-5782-4B2C-9049-12C398FAB9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2360" y="1094211"/>
            <a:ext cx="951554" cy="349836"/>
          </a:xfrm>
          <a:prstGeom prst="rect">
            <a:avLst/>
          </a:prstGeom>
        </p:spPr>
      </p:pic>
      <p:sp>
        <p:nvSpPr>
          <p:cNvPr id="8" name="ZoneTexte 7">
            <a:extLst>
              <a:ext uri="{FF2B5EF4-FFF2-40B4-BE49-F238E27FC236}">
                <a16:creationId xmlns:a16="http://schemas.microsoft.com/office/drawing/2014/main" id="{69932755-7DF1-40A6-A504-2A7AF16C248D}"/>
              </a:ext>
            </a:extLst>
          </p:cNvPr>
          <p:cNvSpPr txBox="1"/>
          <p:nvPr/>
        </p:nvSpPr>
        <p:spPr>
          <a:xfrm>
            <a:off x="1158240" y="4714240"/>
            <a:ext cx="5262880"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a:t>Leur conclusion :</a:t>
            </a:r>
          </a:p>
        </p:txBody>
      </p:sp>
      <p:grpSp>
        <p:nvGrpSpPr>
          <p:cNvPr id="24" name="Groupe 23">
            <a:extLst>
              <a:ext uri="{FF2B5EF4-FFF2-40B4-BE49-F238E27FC236}">
                <a16:creationId xmlns:a16="http://schemas.microsoft.com/office/drawing/2014/main" id="{0D1CA99D-98CA-4BED-8FAE-D52597991369}"/>
              </a:ext>
            </a:extLst>
          </p:cNvPr>
          <p:cNvGrpSpPr/>
          <p:nvPr/>
        </p:nvGrpSpPr>
        <p:grpSpPr>
          <a:xfrm>
            <a:off x="1391920" y="1630844"/>
            <a:ext cx="3495040" cy="209767"/>
            <a:chOff x="1188720" y="1600364"/>
            <a:chExt cx="3627120" cy="190053"/>
          </a:xfrm>
        </p:grpSpPr>
        <p:cxnSp>
          <p:nvCxnSpPr>
            <p:cNvPr id="10" name="Connecteur droit 9">
              <a:extLst>
                <a:ext uri="{FF2B5EF4-FFF2-40B4-BE49-F238E27FC236}">
                  <a16:creationId xmlns:a16="http://schemas.microsoft.com/office/drawing/2014/main" id="{A02ACE83-5E8A-41E8-86F8-F8FD1A8B9ED9}"/>
                </a:ext>
              </a:extLst>
            </p:cNvPr>
            <p:cNvCxnSpPr>
              <a:cxnSpLocks/>
            </p:cNvCxnSpPr>
            <p:nvPr/>
          </p:nvCxnSpPr>
          <p:spPr>
            <a:xfrm>
              <a:off x="1188720" y="1600364"/>
              <a:ext cx="3627120" cy="189769"/>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Connecteur droit 10">
              <a:extLst>
                <a:ext uri="{FF2B5EF4-FFF2-40B4-BE49-F238E27FC236}">
                  <a16:creationId xmlns:a16="http://schemas.microsoft.com/office/drawing/2014/main" id="{5418B8D5-8509-4E6C-9898-44B9C56E9099}"/>
                </a:ext>
              </a:extLst>
            </p:cNvPr>
            <p:cNvCxnSpPr>
              <a:cxnSpLocks/>
            </p:cNvCxnSpPr>
            <p:nvPr/>
          </p:nvCxnSpPr>
          <p:spPr>
            <a:xfrm flipV="1">
              <a:off x="1188720" y="1640399"/>
              <a:ext cx="3627120" cy="150018"/>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25" name="Groupe 24">
            <a:extLst>
              <a:ext uri="{FF2B5EF4-FFF2-40B4-BE49-F238E27FC236}">
                <a16:creationId xmlns:a16="http://schemas.microsoft.com/office/drawing/2014/main" id="{320C9FF7-CDC6-4325-A124-32C78F7F69CB}"/>
              </a:ext>
            </a:extLst>
          </p:cNvPr>
          <p:cNvGrpSpPr/>
          <p:nvPr/>
        </p:nvGrpSpPr>
        <p:grpSpPr>
          <a:xfrm>
            <a:off x="1391920" y="2119315"/>
            <a:ext cx="4145280" cy="189769"/>
            <a:chOff x="1188720" y="1600364"/>
            <a:chExt cx="3627120" cy="190053"/>
          </a:xfrm>
        </p:grpSpPr>
        <p:cxnSp>
          <p:nvCxnSpPr>
            <p:cNvPr id="26" name="Connecteur droit 25">
              <a:extLst>
                <a:ext uri="{FF2B5EF4-FFF2-40B4-BE49-F238E27FC236}">
                  <a16:creationId xmlns:a16="http://schemas.microsoft.com/office/drawing/2014/main" id="{C6B0552F-4A3C-4519-8746-9F5D9B7D810E}"/>
                </a:ext>
              </a:extLst>
            </p:cNvPr>
            <p:cNvCxnSpPr>
              <a:cxnSpLocks/>
            </p:cNvCxnSpPr>
            <p:nvPr/>
          </p:nvCxnSpPr>
          <p:spPr>
            <a:xfrm>
              <a:off x="1188720" y="1600364"/>
              <a:ext cx="3627120" cy="189769"/>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Connecteur droit 26">
              <a:extLst>
                <a:ext uri="{FF2B5EF4-FFF2-40B4-BE49-F238E27FC236}">
                  <a16:creationId xmlns:a16="http://schemas.microsoft.com/office/drawing/2014/main" id="{55449796-78A2-494B-ABF6-22C4EA35FC69}"/>
                </a:ext>
              </a:extLst>
            </p:cNvPr>
            <p:cNvCxnSpPr>
              <a:cxnSpLocks/>
            </p:cNvCxnSpPr>
            <p:nvPr/>
          </p:nvCxnSpPr>
          <p:spPr>
            <a:xfrm flipV="1">
              <a:off x="1188720" y="1640399"/>
              <a:ext cx="3627120" cy="150018"/>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28" name="Groupe 27">
            <a:extLst>
              <a:ext uri="{FF2B5EF4-FFF2-40B4-BE49-F238E27FC236}">
                <a16:creationId xmlns:a16="http://schemas.microsoft.com/office/drawing/2014/main" id="{11356547-E6FC-47F9-962A-1A0C0D0AB5B3}"/>
              </a:ext>
            </a:extLst>
          </p:cNvPr>
          <p:cNvGrpSpPr/>
          <p:nvPr/>
        </p:nvGrpSpPr>
        <p:grpSpPr>
          <a:xfrm>
            <a:off x="1391920" y="2596044"/>
            <a:ext cx="3627120" cy="190053"/>
            <a:chOff x="1188720" y="1600364"/>
            <a:chExt cx="3627120" cy="190053"/>
          </a:xfrm>
        </p:grpSpPr>
        <p:cxnSp>
          <p:nvCxnSpPr>
            <p:cNvPr id="29" name="Connecteur droit 28">
              <a:extLst>
                <a:ext uri="{FF2B5EF4-FFF2-40B4-BE49-F238E27FC236}">
                  <a16:creationId xmlns:a16="http://schemas.microsoft.com/office/drawing/2014/main" id="{A19DEF32-BAC2-4F3C-BCD2-0178E05115A0}"/>
                </a:ext>
              </a:extLst>
            </p:cNvPr>
            <p:cNvCxnSpPr>
              <a:cxnSpLocks/>
            </p:cNvCxnSpPr>
            <p:nvPr/>
          </p:nvCxnSpPr>
          <p:spPr>
            <a:xfrm>
              <a:off x="1188720" y="1600364"/>
              <a:ext cx="3627120" cy="189769"/>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0" name="Connecteur droit 29">
              <a:extLst>
                <a:ext uri="{FF2B5EF4-FFF2-40B4-BE49-F238E27FC236}">
                  <a16:creationId xmlns:a16="http://schemas.microsoft.com/office/drawing/2014/main" id="{4D32503E-4AF5-48BC-8EC5-80087B329A10}"/>
                </a:ext>
              </a:extLst>
            </p:cNvPr>
            <p:cNvCxnSpPr>
              <a:cxnSpLocks/>
            </p:cNvCxnSpPr>
            <p:nvPr/>
          </p:nvCxnSpPr>
          <p:spPr>
            <a:xfrm flipV="1">
              <a:off x="1188720" y="1640399"/>
              <a:ext cx="3627120" cy="150018"/>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31" name="Groupe 30">
            <a:extLst>
              <a:ext uri="{FF2B5EF4-FFF2-40B4-BE49-F238E27FC236}">
                <a16:creationId xmlns:a16="http://schemas.microsoft.com/office/drawing/2014/main" id="{BCD5A73C-4BB8-43B2-9184-ED16728DA8C0}"/>
              </a:ext>
            </a:extLst>
          </p:cNvPr>
          <p:cNvGrpSpPr/>
          <p:nvPr/>
        </p:nvGrpSpPr>
        <p:grpSpPr>
          <a:xfrm>
            <a:off x="1402080" y="3104044"/>
            <a:ext cx="4145280" cy="172391"/>
            <a:chOff x="1188720" y="1600364"/>
            <a:chExt cx="3627120" cy="190053"/>
          </a:xfrm>
        </p:grpSpPr>
        <p:cxnSp>
          <p:nvCxnSpPr>
            <p:cNvPr id="32" name="Connecteur droit 31">
              <a:extLst>
                <a:ext uri="{FF2B5EF4-FFF2-40B4-BE49-F238E27FC236}">
                  <a16:creationId xmlns:a16="http://schemas.microsoft.com/office/drawing/2014/main" id="{DF7F2176-4241-4791-9811-4DB623CB636E}"/>
                </a:ext>
              </a:extLst>
            </p:cNvPr>
            <p:cNvCxnSpPr>
              <a:cxnSpLocks/>
            </p:cNvCxnSpPr>
            <p:nvPr/>
          </p:nvCxnSpPr>
          <p:spPr>
            <a:xfrm>
              <a:off x="1188720" y="1600364"/>
              <a:ext cx="3627120" cy="189769"/>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Connecteur droit 32">
              <a:extLst>
                <a:ext uri="{FF2B5EF4-FFF2-40B4-BE49-F238E27FC236}">
                  <a16:creationId xmlns:a16="http://schemas.microsoft.com/office/drawing/2014/main" id="{9A3514EA-0C01-4A26-9559-C09A843EE039}"/>
                </a:ext>
              </a:extLst>
            </p:cNvPr>
            <p:cNvCxnSpPr>
              <a:cxnSpLocks/>
            </p:cNvCxnSpPr>
            <p:nvPr/>
          </p:nvCxnSpPr>
          <p:spPr>
            <a:xfrm flipV="1">
              <a:off x="1188720" y="1640399"/>
              <a:ext cx="3627120" cy="150018"/>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34" name="Groupe 33">
            <a:extLst>
              <a:ext uri="{FF2B5EF4-FFF2-40B4-BE49-F238E27FC236}">
                <a16:creationId xmlns:a16="http://schemas.microsoft.com/office/drawing/2014/main" id="{BEFCD230-56BC-4EE8-BD2C-96607E1DB58C}"/>
              </a:ext>
            </a:extLst>
          </p:cNvPr>
          <p:cNvGrpSpPr/>
          <p:nvPr/>
        </p:nvGrpSpPr>
        <p:grpSpPr>
          <a:xfrm>
            <a:off x="1391920" y="3581515"/>
            <a:ext cx="3342640" cy="195276"/>
            <a:chOff x="1188720" y="1600364"/>
            <a:chExt cx="3627120" cy="190053"/>
          </a:xfrm>
        </p:grpSpPr>
        <p:cxnSp>
          <p:nvCxnSpPr>
            <p:cNvPr id="35" name="Connecteur droit 34">
              <a:extLst>
                <a:ext uri="{FF2B5EF4-FFF2-40B4-BE49-F238E27FC236}">
                  <a16:creationId xmlns:a16="http://schemas.microsoft.com/office/drawing/2014/main" id="{755EB97B-15A1-435E-BAC9-D21A907DE695}"/>
                </a:ext>
              </a:extLst>
            </p:cNvPr>
            <p:cNvCxnSpPr>
              <a:cxnSpLocks/>
            </p:cNvCxnSpPr>
            <p:nvPr/>
          </p:nvCxnSpPr>
          <p:spPr>
            <a:xfrm>
              <a:off x="1188720" y="1600364"/>
              <a:ext cx="3627120" cy="189769"/>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6" name="Connecteur droit 35">
              <a:extLst>
                <a:ext uri="{FF2B5EF4-FFF2-40B4-BE49-F238E27FC236}">
                  <a16:creationId xmlns:a16="http://schemas.microsoft.com/office/drawing/2014/main" id="{EAE9DD09-43FD-4AFD-A332-18B6C59EAA0C}"/>
                </a:ext>
              </a:extLst>
            </p:cNvPr>
            <p:cNvCxnSpPr>
              <a:cxnSpLocks/>
            </p:cNvCxnSpPr>
            <p:nvPr/>
          </p:nvCxnSpPr>
          <p:spPr>
            <a:xfrm flipV="1">
              <a:off x="1188720" y="1640399"/>
              <a:ext cx="3627120" cy="150018"/>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37" name="Groupe 36">
            <a:extLst>
              <a:ext uri="{FF2B5EF4-FFF2-40B4-BE49-F238E27FC236}">
                <a16:creationId xmlns:a16="http://schemas.microsoft.com/office/drawing/2014/main" id="{396FA81C-5E9D-47C5-B653-01681B81BA7E}"/>
              </a:ext>
            </a:extLst>
          </p:cNvPr>
          <p:cNvGrpSpPr/>
          <p:nvPr/>
        </p:nvGrpSpPr>
        <p:grpSpPr>
          <a:xfrm>
            <a:off x="1402080" y="4071595"/>
            <a:ext cx="3251200" cy="195568"/>
            <a:chOff x="1188720" y="1600364"/>
            <a:chExt cx="3627120" cy="190053"/>
          </a:xfrm>
        </p:grpSpPr>
        <p:cxnSp>
          <p:nvCxnSpPr>
            <p:cNvPr id="38" name="Connecteur droit 37">
              <a:extLst>
                <a:ext uri="{FF2B5EF4-FFF2-40B4-BE49-F238E27FC236}">
                  <a16:creationId xmlns:a16="http://schemas.microsoft.com/office/drawing/2014/main" id="{F032BCC4-6FB6-4C6F-9C0E-2EEBBC7EC0B1}"/>
                </a:ext>
              </a:extLst>
            </p:cNvPr>
            <p:cNvCxnSpPr>
              <a:cxnSpLocks/>
            </p:cNvCxnSpPr>
            <p:nvPr/>
          </p:nvCxnSpPr>
          <p:spPr>
            <a:xfrm>
              <a:off x="1188720" y="1600364"/>
              <a:ext cx="3627120" cy="189769"/>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Connecteur droit 38">
              <a:extLst>
                <a:ext uri="{FF2B5EF4-FFF2-40B4-BE49-F238E27FC236}">
                  <a16:creationId xmlns:a16="http://schemas.microsoft.com/office/drawing/2014/main" id="{DD38766A-6CC9-4B8C-A493-F6DB147EFD04}"/>
                </a:ext>
              </a:extLst>
            </p:cNvPr>
            <p:cNvCxnSpPr>
              <a:cxnSpLocks/>
            </p:cNvCxnSpPr>
            <p:nvPr/>
          </p:nvCxnSpPr>
          <p:spPr>
            <a:xfrm flipV="1">
              <a:off x="1188720" y="1640399"/>
              <a:ext cx="3627120" cy="150018"/>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40" name="ZoneTexte 39">
            <a:extLst>
              <a:ext uri="{FF2B5EF4-FFF2-40B4-BE49-F238E27FC236}">
                <a16:creationId xmlns:a16="http://schemas.microsoft.com/office/drawing/2014/main" id="{B2255FB9-E608-466D-883A-7314ED4B970B}"/>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6" name="Espace réservé du numéro de diapositive 5">
            <a:extLst>
              <a:ext uri="{FF2B5EF4-FFF2-40B4-BE49-F238E27FC236}">
                <a16:creationId xmlns:a16="http://schemas.microsoft.com/office/drawing/2014/main" id="{AA25A824-0930-4C6C-A08E-393365F4157F}"/>
              </a:ext>
            </a:extLst>
          </p:cNvPr>
          <p:cNvSpPr>
            <a:spLocks noGrp="1"/>
          </p:cNvSpPr>
          <p:nvPr>
            <p:ph type="sldNum" sz="quarter" idx="12"/>
          </p:nvPr>
        </p:nvSpPr>
        <p:spPr>
          <a:xfrm>
            <a:off x="9331960" y="6356350"/>
            <a:ext cx="2743200" cy="365125"/>
          </a:xfrm>
        </p:spPr>
        <p:txBody>
          <a:bodyPr/>
          <a:lstStyle/>
          <a:p>
            <a:fld id="{E5DCE266-CCDA-4DEB-8A9C-F7397A2B4302}" type="slidenum">
              <a:rPr lang="fr-FR" smtClean="0"/>
              <a:t>37</a:t>
            </a:fld>
            <a:endParaRPr lang="fr-FR" dirty="0"/>
          </a:p>
        </p:txBody>
      </p:sp>
      <p:sp>
        <p:nvSpPr>
          <p:cNvPr id="9" name="Rectangle 8">
            <a:extLst>
              <a:ext uri="{FF2B5EF4-FFF2-40B4-BE49-F238E27FC236}">
                <a16:creationId xmlns:a16="http://schemas.microsoft.com/office/drawing/2014/main" id="{B89D54A4-0AE7-4EBA-8C64-2BE18CE38044}"/>
              </a:ext>
            </a:extLst>
          </p:cNvPr>
          <p:cNvSpPr/>
          <p:nvPr/>
        </p:nvSpPr>
        <p:spPr>
          <a:xfrm>
            <a:off x="1311109" y="1039418"/>
            <a:ext cx="5564472" cy="369332"/>
          </a:xfrm>
          <a:prstGeom prst="rect">
            <a:avLst/>
          </a:prstGeom>
        </p:spPr>
        <p:txBody>
          <a:bodyPr wrap="none">
            <a:spAutoFit/>
          </a:bodyPr>
          <a:lstStyle/>
          <a:p>
            <a:r>
              <a:rPr lang="fr-FR" dirty="0"/>
              <a:t>Quelles seraient les conséquences d’un tel mouvement ? </a:t>
            </a:r>
          </a:p>
        </p:txBody>
      </p:sp>
    </p:spTree>
    <p:extLst>
      <p:ext uri="{BB962C8B-B14F-4D97-AF65-F5344CB8AC3E}">
        <p14:creationId xmlns:p14="http://schemas.microsoft.com/office/powerpoint/2010/main" val="420523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088845"/>
            <a:ext cx="11156830" cy="769441"/>
          </a:xfrm>
          <a:prstGeom prst="rect">
            <a:avLst/>
          </a:prstGeom>
          <a:noFill/>
        </p:spPr>
        <p:txBody>
          <a:bodyPr wrap="square" rtlCol="0">
            <a:spAutoFit/>
          </a:bodyPr>
          <a:lstStyle/>
          <a:p>
            <a:pPr marL="285750" indent="-285750">
              <a:buFont typeface="Wingdings" panose="05000000000000000000" pitchFamily="2" charset="2"/>
              <a:buChar char="Ø"/>
            </a:pPr>
            <a:r>
              <a:rPr lang="fr-FR" dirty="0"/>
              <a:t>Les actions spectacles de ce mouvement VEGAN ont toutefois des répercussions utiles mais ils sont loin d’être les seuls faisant bouger les filières, l’Etat, les enseignes de la grande consommation, les industriels, le consommateur :</a:t>
            </a:r>
          </a:p>
          <a:p>
            <a:endParaRPr lang="fr-FR" sz="800" dirty="0"/>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567103"/>
            <a:ext cx="6728604" cy="523220"/>
          </a:xfrm>
          <a:prstGeom prst="rect">
            <a:avLst/>
          </a:prstGeom>
          <a:noFill/>
        </p:spPr>
        <p:txBody>
          <a:bodyPr wrap="square" rtlCol="0">
            <a:spAutoFit/>
          </a:bodyPr>
          <a:lstStyle/>
          <a:p>
            <a:r>
              <a:rPr lang="fr-FR" sz="2800" b="1" dirty="0"/>
              <a:t>E- Le mouvement végan.</a:t>
            </a:r>
          </a:p>
        </p:txBody>
      </p:sp>
      <p:sp>
        <p:nvSpPr>
          <p:cNvPr id="6" name="ZoneTexte 5">
            <a:extLst>
              <a:ext uri="{FF2B5EF4-FFF2-40B4-BE49-F238E27FC236}">
                <a16:creationId xmlns:a16="http://schemas.microsoft.com/office/drawing/2014/main" id="{2ADE053F-047C-4688-A934-B37C98431325}"/>
              </a:ext>
            </a:extLst>
          </p:cNvPr>
          <p:cNvSpPr txBox="1"/>
          <p:nvPr/>
        </p:nvSpPr>
        <p:spPr>
          <a:xfrm>
            <a:off x="1412240" y="1708878"/>
            <a:ext cx="1077976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Mise en place d’un contrôle plus soutenu dans les abattoirs.</a:t>
            </a:r>
          </a:p>
        </p:txBody>
      </p:sp>
      <p:sp>
        <p:nvSpPr>
          <p:cNvPr id="7" name="ZoneTexte 6">
            <a:extLst>
              <a:ext uri="{FF2B5EF4-FFF2-40B4-BE49-F238E27FC236}">
                <a16:creationId xmlns:a16="http://schemas.microsoft.com/office/drawing/2014/main" id="{8C9549A3-F054-43F3-90EF-1338CC52C8E1}"/>
              </a:ext>
            </a:extLst>
          </p:cNvPr>
          <p:cNvSpPr txBox="1"/>
          <p:nvPr/>
        </p:nvSpPr>
        <p:spPr>
          <a:xfrm>
            <a:off x="1422400" y="2753534"/>
            <a:ext cx="1075944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Sensibilisation des filières d’élevage sur la fin de vie des animaux : </a:t>
            </a:r>
            <a:r>
              <a:rPr lang="fr-FR" i="1" dirty="0"/>
              <a:t>la loi EGALIM permet l’abattage à la ferme</a:t>
            </a:r>
          </a:p>
        </p:txBody>
      </p:sp>
      <p:sp>
        <p:nvSpPr>
          <p:cNvPr id="8" name="ZoneTexte 7">
            <a:extLst>
              <a:ext uri="{FF2B5EF4-FFF2-40B4-BE49-F238E27FC236}">
                <a16:creationId xmlns:a16="http://schemas.microsoft.com/office/drawing/2014/main" id="{AF880363-4E98-4234-8D00-27CFFF6FF432}"/>
              </a:ext>
            </a:extLst>
          </p:cNvPr>
          <p:cNvSpPr txBox="1"/>
          <p:nvPr/>
        </p:nvSpPr>
        <p:spPr>
          <a:xfrm>
            <a:off x="1402080" y="2406258"/>
            <a:ext cx="1077976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Développement de l’Agriculture de Régénération (permaculture), le retour du glyphosate à très faible dose.</a:t>
            </a:r>
          </a:p>
        </p:txBody>
      </p:sp>
      <p:sp>
        <p:nvSpPr>
          <p:cNvPr id="9" name="ZoneTexte 8">
            <a:extLst>
              <a:ext uri="{FF2B5EF4-FFF2-40B4-BE49-F238E27FC236}">
                <a16:creationId xmlns:a16="http://schemas.microsoft.com/office/drawing/2014/main" id="{F9E113C1-50D8-4197-9B2D-683BF8851B95}"/>
              </a:ext>
            </a:extLst>
          </p:cNvPr>
          <p:cNvSpPr txBox="1"/>
          <p:nvPr/>
        </p:nvSpPr>
        <p:spPr>
          <a:xfrm>
            <a:off x="1402080" y="2048822"/>
            <a:ext cx="1077976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Sensibilisation des consommateurs au bien-être animal en élevages et dans les transports.</a:t>
            </a:r>
          </a:p>
        </p:txBody>
      </p:sp>
      <p:sp>
        <p:nvSpPr>
          <p:cNvPr id="11" name="Rectangle 10">
            <a:extLst>
              <a:ext uri="{FF2B5EF4-FFF2-40B4-BE49-F238E27FC236}">
                <a16:creationId xmlns:a16="http://schemas.microsoft.com/office/drawing/2014/main" id="{B454FB58-7478-4206-B120-14F09275E362}"/>
              </a:ext>
            </a:extLst>
          </p:cNvPr>
          <p:cNvSpPr/>
          <p:nvPr/>
        </p:nvSpPr>
        <p:spPr>
          <a:xfrm>
            <a:off x="2306320" y="3601586"/>
            <a:ext cx="6248400" cy="3050900"/>
          </a:xfrm>
          <a:prstGeom prst="rect">
            <a:avLst/>
          </a:prstGeom>
        </p:spPr>
        <p:txBody>
          <a:bodyPr wrap="square">
            <a:spAutoFit/>
          </a:bodyPr>
          <a:lstStyle/>
          <a:p>
            <a:pPr>
              <a:lnSpc>
                <a:spcPct val="115000"/>
              </a:lnSpc>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Pour un investissement inférieur à celui d’une salle de traite, le but est :</a:t>
            </a:r>
          </a:p>
          <a:p>
            <a:pPr marL="342900" lvl="0" indent="-342900">
              <a:lnSpc>
                <a:spcPct val="115000"/>
              </a:lnSpc>
              <a:spcAft>
                <a:spcPts val="0"/>
              </a:spcAft>
              <a:buFont typeface="Calibri" panose="020F0502020204030204" pitchFamily="34" charset="0"/>
              <a:buChar char="-"/>
            </a:pPr>
            <a:r>
              <a:rPr lang="fr-FR" sz="1400" dirty="0">
                <a:latin typeface="Calibri" panose="020F0502020204030204" pitchFamily="34" charset="0"/>
                <a:ea typeface="Calibri" panose="020F0502020204030204" pitchFamily="34" charset="0"/>
                <a:cs typeface="Times New Roman" panose="02020603050405020304" pitchFamily="18" charset="0"/>
              </a:rPr>
              <a:t>en 1</a:t>
            </a:r>
            <a:r>
              <a:rPr lang="fr-FR" sz="1400" baseline="30000" dirty="0">
                <a:latin typeface="Calibri" panose="020F0502020204030204" pitchFamily="34" charset="0"/>
                <a:ea typeface="Calibri" panose="020F0502020204030204" pitchFamily="34" charset="0"/>
                <a:cs typeface="Times New Roman" panose="02020603050405020304" pitchFamily="18" charset="0"/>
              </a:rPr>
              <a:t>er</a:t>
            </a:r>
            <a:r>
              <a:rPr lang="fr-FR" sz="1400" dirty="0">
                <a:latin typeface="Calibri" panose="020F0502020204030204" pitchFamily="34" charset="0"/>
                <a:ea typeface="Calibri" panose="020F0502020204030204" pitchFamily="34" charset="0"/>
                <a:cs typeface="Times New Roman" panose="02020603050405020304" pitchFamily="18" charset="0"/>
              </a:rPr>
              <a:t> lieu éthique, pour le bien-être animal, l’éleveur fait naître l’animal et l’accompagne jusqu’à sa fin de vie,</a:t>
            </a:r>
          </a:p>
          <a:p>
            <a:pPr marL="342900" lvl="0" indent="-342900">
              <a:lnSpc>
                <a:spcPct val="115000"/>
              </a:lnSpc>
              <a:spcAft>
                <a:spcPts val="0"/>
              </a:spcAft>
              <a:buFont typeface="Calibri" panose="020F0502020204030204" pitchFamily="34" charset="0"/>
              <a:buChar char="-"/>
            </a:pPr>
            <a:r>
              <a:rPr lang="fr-FR" sz="1400" dirty="0">
                <a:latin typeface="Calibri" panose="020F0502020204030204" pitchFamily="34" charset="0"/>
                <a:ea typeface="Calibri" panose="020F0502020204030204" pitchFamily="34" charset="0"/>
                <a:cs typeface="Times New Roman" panose="02020603050405020304" pitchFamily="18" charset="0"/>
              </a:rPr>
              <a:t>l’animal n’a plus à supporter le stress du transport pendant 2H à 3H, montée et descente du camion,</a:t>
            </a:r>
          </a:p>
          <a:p>
            <a:pPr marL="342900" lvl="0" indent="-342900">
              <a:lnSpc>
                <a:spcPct val="115000"/>
              </a:lnSpc>
              <a:spcAft>
                <a:spcPts val="0"/>
              </a:spcAft>
              <a:buFont typeface="Calibri" panose="020F0502020204030204" pitchFamily="34" charset="0"/>
              <a:buChar char="-"/>
            </a:pPr>
            <a:r>
              <a:rPr lang="fr-FR" sz="1400" dirty="0">
                <a:latin typeface="Calibri" panose="020F0502020204030204" pitchFamily="34" charset="0"/>
                <a:ea typeface="Calibri" panose="020F0502020204030204" pitchFamily="34" charset="0"/>
                <a:cs typeface="Times New Roman" panose="02020603050405020304" pitchFamily="18" charset="0"/>
              </a:rPr>
              <a:t>l’animal est protégé de l’ambiance d’abattoir, il a des ressentis et même des ressentiments (peur, agressivité, fuite), les animaux ont une âme,</a:t>
            </a:r>
          </a:p>
          <a:p>
            <a:pPr marL="342900" lvl="0" indent="-342900">
              <a:lnSpc>
                <a:spcPct val="115000"/>
              </a:lnSpc>
              <a:spcAft>
                <a:spcPts val="0"/>
              </a:spcAft>
              <a:buFont typeface="Calibri" panose="020F0502020204030204" pitchFamily="34" charset="0"/>
              <a:buChar char="-"/>
            </a:pPr>
            <a:r>
              <a:rPr lang="fr-FR" sz="1400" dirty="0">
                <a:latin typeface="Calibri" panose="020F0502020204030204" pitchFamily="34" charset="0"/>
                <a:ea typeface="Calibri" panose="020F0502020204030204" pitchFamily="34" charset="0"/>
                <a:cs typeface="Times New Roman" panose="02020603050405020304" pitchFamily="18" charset="0"/>
              </a:rPr>
              <a:t>humainement mieux vécu pour l’éleveur et l’aide à faire son deuil, après trois à dix ans de vie commune,</a:t>
            </a:r>
          </a:p>
          <a:p>
            <a:pPr marL="342900" lvl="0" indent="-342900">
              <a:lnSpc>
                <a:spcPct val="115000"/>
              </a:lnSpc>
              <a:spcAft>
                <a:spcPts val="0"/>
              </a:spcAft>
              <a:buFont typeface="Calibri" panose="020F0502020204030204" pitchFamily="34" charset="0"/>
              <a:buChar char="-"/>
            </a:pPr>
            <a:r>
              <a:rPr lang="fr-FR" sz="1400" dirty="0">
                <a:latin typeface="Calibri" panose="020F0502020204030204" pitchFamily="34" charset="0"/>
                <a:ea typeface="Calibri" panose="020F0502020204030204" pitchFamily="34" charset="0"/>
                <a:cs typeface="Times New Roman" panose="02020603050405020304" pitchFamily="18" charset="0"/>
              </a:rPr>
              <a:t>qualitatif avec une viande non stressée, incidence majeure sur la tendreté,</a:t>
            </a:r>
          </a:p>
          <a:p>
            <a:pPr marL="342900" lvl="0" indent="-342900">
              <a:lnSpc>
                <a:spcPct val="115000"/>
              </a:lnSpc>
              <a:spcAft>
                <a:spcPts val="1000"/>
              </a:spcAft>
              <a:buFont typeface="Calibri" panose="020F0502020204030204" pitchFamily="34" charset="0"/>
              <a:buChar char="-"/>
            </a:pPr>
            <a:r>
              <a:rPr lang="fr-FR" sz="1400" dirty="0">
                <a:latin typeface="Calibri" panose="020F0502020204030204" pitchFamily="34" charset="0"/>
                <a:ea typeface="Calibri" panose="020F0502020204030204" pitchFamily="34" charset="0"/>
                <a:cs typeface="Times New Roman" panose="02020603050405020304" pitchFamily="18" charset="0"/>
              </a:rPr>
              <a:t>économique, en circuit court, pas de transport aller de 160 km à 250 km et pas transport retour pour la viande (logique d’empreinte carbone, B corp oblige).</a:t>
            </a:r>
          </a:p>
        </p:txBody>
      </p:sp>
      <p:sp>
        <p:nvSpPr>
          <p:cNvPr id="12" name="ZoneTexte 11">
            <a:extLst>
              <a:ext uri="{FF2B5EF4-FFF2-40B4-BE49-F238E27FC236}">
                <a16:creationId xmlns:a16="http://schemas.microsoft.com/office/drawing/2014/main" id="{2A36F0D7-D7D7-4A22-A060-4403AE8BFC5F}"/>
              </a:ext>
            </a:extLst>
          </p:cNvPr>
          <p:cNvSpPr txBox="1"/>
          <p:nvPr/>
        </p:nvSpPr>
        <p:spPr>
          <a:xfrm>
            <a:off x="1432560" y="3263146"/>
            <a:ext cx="7934960" cy="369332"/>
          </a:xfrm>
          <a:prstGeom prst="rect">
            <a:avLst/>
          </a:prstGeom>
          <a:noFill/>
        </p:spPr>
        <p:txBody>
          <a:bodyPr wrap="square" rtlCol="0">
            <a:spAutoFit/>
          </a:bodyPr>
          <a:lstStyle/>
          <a:p>
            <a:r>
              <a:rPr lang="fr-FR" dirty="0"/>
              <a:t>Ci-dessous un document de travail en l’état sur une approche en cours d’étude :</a:t>
            </a:r>
          </a:p>
        </p:txBody>
      </p:sp>
      <p:sp>
        <p:nvSpPr>
          <p:cNvPr id="13" name="ZoneTexte 12">
            <a:extLst>
              <a:ext uri="{FF2B5EF4-FFF2-40B4-BE49-F238E27FC236}">
                <a16:creationId xmlns:a16="http://schemas.microsoft.com/office/drawing/2014/main" id="{D57E3DBF-D0BC-4AA0-85C7-1BB9EE93CC28}"/>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sp>
        <p:nvSpPr>
          <p:cNvPr id="4" name="Espace réservé du numéro de diapositive 3">
            <a:extLst>
              <a:ext uri="{FF2B5EF4-FFF2-40B4-BE49-F238E27FC236}">
                <a16:creationId xmlns:a16="http://schemas.microsoft.com/office/drawing/2014/main" id="{A509B992-1EA4-4FC3-81E6-56370BA4668F}"/>
              </a:ext>
            </a:extLst>
          </p:cNvPr>
          <p:cNvSpPr>
            <a:spLocks noGrp="1"/>
          </p:cNvSpPr>
          <p:nvPr>
            <p:ph type="sldNum" sz="quarter" idx="12"/>
          </p:nvPr>
        </p:nvSpPr>
        <p:spPr>
          <a:xfrm>
            <a:off x="9149080" y="6488430"/>
            <a:ext cx="2743200" cy="365125"/>
          </a:xfrm>
        </p:spPr>
        <p:txBody>
          <a:bodyPr/>
          <a:lstStyle/>
          <a:p>
            <a:fld id="{E5DCE266-CCDA-4DEB-8A9C-F7397A2B4302}" type="slidenum">
              <a:rPr lang="fr-FR" smtClean="0"/>
              <a:t>38</a:t>
            </a:fld>
            <a:endParaRPr lang="fr-FR" dirty="0"/>
          </a:p>
        </p:txBody>
      </p:sp>
    </p:spTree>
    <p:extLst>
      <p:ext uri="{BB962C8B-B14F-4D97-AF65-F5344CB8AC3E}">
        <p14:creationId xmlns:p14="http://schemas.microsoft.com/office/powerpoint/2010/main" val="251512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19CAA4E-4D19-4E1D-829F-FEA399382700}"/>
              </a:ext>
            </a:extLst>
          </p:cNvPr>
          <p:cNvSpPr txBox="1"/>
          <p:nvPr/>
        </p:nvSpPr>
        <p:spPr>
          <a:xfrm>
            <a:off x="1026544" y="567103"/>
            <a:ext cx="11165456" cy="800219"/>
          </a:xfrm>
          <a:prstGeom prst="rect">
            <a:avLst/>
          </a:prstGeom>
          <a:noFill/>
        </p:spPr>
        <p:txBody>
          <a:bodyPr wrap="square" rtlCol="0">
            <a:spAutoFit/>
          </a:bodyPr>
          <a:lstStyle/>
          <a:p>
            <a:r>
              <a:rPr lang="fr-FR" sz="2800" b="1" dirty="0"/>
              <a:t>E- Le mouvement végan.                                                                                        </a:t>
            </a:r>
            <a:r>
              <a:rPr lang="fr-FR" dirty="0"/>
              <a:t>Les conséquences écologiques d’un tel mouvement conduiraient à des zones d’abandon de nos territoires en déprise :</a:t>
            </a:r>
            <a:endParaRPr lang="fr-FR" b="1" dirty="0"/>
          </a:p>
        </p:txBody>
      </p:sp>
      <p:sp>
        <p:nvSpPr>
          <p:cNvPr id="13" name="ZoneTexte 12">
            <a:extLst>
              <a:ext uri="{FF2B5EF4-FFF2-40B4-BE49-F238E27FC236}">
                <a16:creationId xmlns:a16="http://schemas.microsoft.com/office/drawing/2014/main" id="{D57E3DBF-D0BC-4AA0-85C7-1BB9EE93CC28}"/>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solidFill>
                  <a:srgbClr val="00B050"/>
                </a:solidFill>
              </a:rPr>
              <a:t>D- Le mouvement végan</a:t>
            </a:r>
          </a:p>
          <a:p>
            <a:r>
              <a:rPr lang="fr-FR" sz="800" dirty="0"/>
              <a:t>E- L’attitude du chrétien</a:t>
            </a:r>
          </a:p>
        </p:txBody>
      </p:sp>
      <p:pic>
        <p:nvPicPr>
          <p:cNvPr id="5" name="Image 4" descr="Une image contenant capture d’écran&#10;&#10;Description générée automatiquement">
            <a:extLst>
              <a:ext uri="{FF2B5EF4-FFF2-40B4-BE49-F238E27FC236}">
                <a16:creationId xmlns:a16="http://schemas.microsoft.com/office/drawing/2014/main" id="{3C7C1C05-C9D5-4084-9CD4-0775F0FA6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660" y="1319906"/>
            <a:ext cx="7678420" cy="5538094"/>
          </a:xfrm>
          <a:prstGeom prst="rect">
            <a:avLst/>
          </a:prstGeom>
        </p:spPr>
      </p:pic>
      <p:sp>
        <p:nvSpPr>
          <p:cNvPr id="15" name="Espace réservé du numéro de diapositive 14">
            <a:extLst>
              <a:ext uri="{FF2B5EF4-FFF2-40B4-BE49-F238E27FC236}">
                <a16:creationId xmlns:a16="http://schemas.microsoft.com/office/drawing/2014/main" id="{E178815C-A685-4E12-A3C1-9AE810A7748D}"/>
              </a:ext>
            </a:extLst>
          </p:cNvPr>
          <p:cNvSpPr>
            <a:spLocks noGrp="1"/>
          </p:cNvSpPr>
          <p:nvPr>
            <p:ph type="sldNum" sz="quarter" idx="12"/>
          </p:nvPr>
        </p:nvSpPr>
        <p:spPr>
          <a:xfrm>
            <a:off x="9331960" y="6356350"/>
            <a:ext cx="2743200" cy="365125"/>
          </a:xfrm>
        </p:spPr>
        <p:txBody>
          <a:bodyPr/>
          <a:lstStyle/>
          <a:p>
            <a:fld id="{E5DCE266-CCDA-4DEB-8A9C-F7397A2B4302}" type="slidenum">
              <a:rPr lang="fr-FR" smtClean="0"/>
              <a:t>39</a:t>
            </a:fld>
            <a:endParaRPr lang="fr-FR" dirty="0"/>
          </a:p>
        </p:txBody>
      </p:sp>
      <p:sp>
        <p:nvSpPr>
          <p:cNvPr id="16" name="ZoneTexte 15">
            <a:extLst>
              <a:ext uri="{FF2B5EF4-FFF2-40B4-BE49-F238E27FC236}">
                <a16:creationId xmlns:a16="http://schemas.microsoft.com/office/drawing/2014/main" id="{4CB6E55B-3ED4-46E6-A4B9-C8F0A2A315BB}"/>
              </a:ext>
            </a:extLst>
          </p:cNvPr>
          <p:cNvSpPr txBox="1"/>
          <p:nvPr/>
        </p:nvSpPr>
        <p:spPr>
          <a:xfrm>
            <a:off x="457200" y="1442720"/>
            <a:ext cx="2946400" cy="5262979"/>
          </a:xfrm>
          <a:prstGeom prst="rect">
            <a:avLst/>
          </a:prstGeom>
          <a:noFill/>
        </p:spPr>
        <p:txBody>
          <a:bodyPr wrap="square" rtlCol="0">
            <a:spAutoFit/>
          </a:bodyPr>
          <a:lstStyle/>
          <a:p>
            <a:pPr algn="ctr"/>
            <a:r>
              <a:rPr lang="fr-FR" sz="2400" b="1" dirty="0"/>
              <a:t>Vous comprenez où nous conduisent ces mouvements Végan et Végétalien, en particulier sur l’écologie et sur le devenir de nos Territoires mais aussi sur la beauté de nos paysages.</a:t>
            </a:r>
          </a:p>
          <a:p>
            <a:pPr algn="ctr"/>
            <a:r>
              <a:rPr lang="fr-FR" sz="2400" b="1" dirty="0"/>
              <a:t>Par delà la négation de la pensée divine, bienveillante pour l’humanité.</a:t>
            </a:r>
          </a:p>
        </p:txBody>
      </p:sp>
    </p:spTree>
    <p:extLst>
      <p:ext uri="{BB962C8B-B14F-4D97-AF65-F5344CB8AC3E}">
        <p14:creationId xmlns:p14="http://schemas.microsoft.com/office/powerpoint/2010/main" val="36618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4/49/Star_of_David.svg/220px-Star_of_David.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620" y="2420889"/>
            <a:ext cx="2095500" cy="241935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899248" y="7456"/>
            <a:ext cx="4464496" cy="1477328"/>
          </a:xfrm>
          <a:prstGeom prst="rect">
            <a:avLst/>
          </a:prstGeom>
          <a:noFill/>
        </p:spPr>
        <p:txBody>
          <a:bodyPr wrap="square" rtlCol="0">
            <a:spAutoFit/>
          </a:bodyPr>
          <a:lstStyle/>
          <a:p>
            <a:pPr algn="ctr"/>
            <a:r>
              <a:rPr lang="fr-FR" b="1" dirty="0"/>
              <a:t>les 3 piliers du Développement Durable fondés sur 3 verbes de Genèse </a:t>
            </a:r>
            <a:r>
              <a:rPr lang="fr-FR" b="1" dirty="0" err="1"/>
              <a:t>ch</a:t>
            </a:r>
            <a:r>
              <a:rPr lang="fr-FR" b="1" dirty="0"/>
              <a:t> 2 v15-16</a:t>
            </a:r>
          </a:p>
          <a:p>
            <a:r>
              <a:rPr lang="fr-FR" b="1" dirty="0"/>
              <a:t>    </a:t>
            </a:r>
            <a:r>
              <a:rPr lang="fr-FR" b="1" dirty="0" err="1">
                <a:solidFill>
                  <a:srgbClr val="4016F0"/>
                </a:solidFill>
              </a:rPr>
              <a:t>Abad</a:t>
            </a:r>
            <a:r>
              <a:rPr lang="fr-FR" b="1" dirty="0"/>
              <a:t>       /           </a:t>
            </a:r>
            <a:r>
              <a:rPr lang="fr-FR" b="1" dirty="0" err="1">
                <a:solidFill>
                  <a:srgbClr val="4016F0"/>
                </a:solidFill>
              </a:rPr>
              <a:t>Shamar</a:t>
            </a:r>
            <a:r>
              <a:rPr lang="fr-FR" b="1" dirty="0"/>
              <a:t>            /    </a:t>
            </a:r>
            <a:r>
              <a:rPr lang="fr-FR" b="1" dirty="0" err="1">
                <a:solidFill>
                  <a:srgbClr val="4016F0"/>
                </a:solidFill>
              </a:rPr>
              <a:t>Akal</a:t>
            </a:r>
            <a:r>
              <a:rPr lang="fr-FR" b="1" dirty="0"/>
              <a:t> </a:t>
            </a:r>
          </a:p>
          <a:p>
            <a:r>
              <a:rPr lang="fr-FR" b="1" dirty="0"/>
              <a:t>Travailler  /             Confier           /    Nourrir</a:t>
            </a:r>
          </a:p>
          <a:p>
            <a:pPr algn="ctr"/>
            <a:r>
              <a:rPr lang="fr-FR" b="1" dirty="0"/>
              <a:t>  Social   /   Environnemental   / Economique</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9476" y="1196752"/>
            <a:ext cx="814388" cy="966788"/>
          </a:xfrm>
          <a:prstGeom prst="rect">
            <a:avLst/>
          </a:prstGeom>
        </p:spPr>
      </p:pic>
      <p:cxnSp>
        <p:nvCxnSpPr>
          <p:cNvPr id="8" name="Connecteur droit avec flèche 7"/>
          <p:cNvCxnSpPr/>
          <p:nvPr/>
        </p:nvCxnSpPr>
        <p:spPr>
          <a:xfrm flipH="1">
            <a:off x="7176120" y="2636912"/>
            <a:ext cx="856828" cy="380702"/>
          </a:xfrm>
          <a:prstGeom prst="straightConnector1">
            <a:avLst/>
          </a:prstGeom>
          <a:ln w="25400">
            <a:solidFill>
              <a:srgbClr val="4016F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295800" y="2348881"/>
            <a:ext cx="792088" cy="639813"/>
          </a:xfrm>
          <a:prstGeom prst="straightConnector1">
            <a:avLst/>
          </a:prstGeom>
          <a:ln w="25400">
            <a:solidFill>
              <a:srgbClr val="4016F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6131496" y="1447578"/>
            <a:ext cx="0" cy="973311"/>
          </a:xfrm>
          <a:prstGeom prst="straightConnector1">
            <a:avLst/>
          </a:prstGeom>
          <a:ln w="25400">
            <a:solidFill>
              <a:srgbClr val="4016F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8097360" y="2163540"/>
            <a:ext cx="1850561" cy="369332"/>
          </a:xfrm>
          <a:prstGeom prst="rect">
            <a:avLst/>
          </a:prstGeom>
          <a:noFill/>
        </p:spPr>
        <p:txBody>
          <a:bodyPr wrap="square" rtlCol="0">
            <a:spAutoFit/>
          </a:bodyPr>
          <a:lstStyle/>
          <a:p>
            <a:pPr algn="ctr"/>
            <a:r>
              <a:rPr lang="fr-FR" b="1" dirty="0">
                <a:solidFill>
                  <a:srgbClr val="4016F0"/>
                </a:solidFill>
              </a:rPr>
              <a:t>Bien-être animal</a:t>
            </a:r>
          </a:p>
        </p:txBody>
      </p:sp>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6592" y="764704"/>
            <a:ext cx="1246632" cy="1139952"/>
          </a:xfrm>
          <a:prstGeom prst="rect">
            <a:avLst/>
          </a:prstGeom>
        </p:spPr>
      </p:pic>
      <p:sp>
        <p:nvSpPr>
          <p:cNvPr id="22" name="ZoneTexte 21"/>
          <p:cNvSpPr txBox="1"/>
          <p:nvPr/>
        </p:nvSpPr>
        <p:spPr>
          <a:xfrm>
            <a:off x="1415480" y="1928463"/>
            <a:ext cx="3491880" cy="1631216"/>
          </a:xfrm>
          <a:prstGeom prst="rect">
            <a:avLst/>
          </a:prstGeom>
          <a:noFill/>
        </p:spPr>
        <p:txBody>
          <a:bodyPr wrap="square" rtlCol="0">
            <a:spAutoFit/>
          </a:bodyPr>
          <a:lstStyle/>
          <a:p>
            <a:pPr algn="ctr"/>
            <a:r>
              <a:rPr lang="fr-FR" b="1" dirty="0">
                <a:solidFill>
                  <a:srgbClr val="4016F0"/>
                </a:solidFill>
              </a:rPr>
              <a:t>Agriculture de Régénération</a:t>
            </a:r>
          </a:p>
          <a:p>
            <a:pPr algn="ctr"/>
            <a:r>
              <a:rPr lang="fr-FR" b="1" dirty="0"/>
              <a:t>pas de travail du sol</a:t>
            </a:r>
          </a:p>
          <a:p>
            <a:pPr algn="ctr"/>
            <a:r>
              <a:rPr lang="fr-FR" b="1" dirty="0"/>
              <a:t>couvert végétal permanent</a:t>
            </a:r>
          </a:p>
          <a:p>
            <a:pPr algn="ctr"/>
            <a:r>
              <a:rPr lang="fr-FR" b="1" dirty="0"/>
              <a:t>restituer au sol ce qu’on lui a pris</a:t>
            </a:r>
          </a:p>
          <a:p>
            <a:pPr algn="ctr"/>
            <a:r>
              <a:rPr lang="fr-FR" sz="1400" i="1" dirty="0"/>
              <a:t>Mais la septième année sera un sabbat, un temps de repos pour la terre </a:t>
            </a:r>
            <a:r>
              <a:rPr lang="fr-FR" sz="1400" dirty="0"/>
              <a:t>Lev.25v4</a:t>
            </a:r>
            <a:endParaRPr lang="fr-FR" sz="1400" b="1" dirty="0"/>
          </a:p>
        </p:txBody>
      </p:sp>
      <p:pic>
        <p:nvPicPr>
          <p:cNvPr id="21" name="Imag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9476" y="3061788"/>
            <a:ext cx="801038" cy="679669"/>
          </a:xfrm>
          <a:prstGeom prst="rect">
            <a:avLst/>
          </a:prstGeom>
        </p:spPr>
      </p:pic>
      <p:sp>
        <p:nvSpPr>
          <p:cNvPr id="31" name="ZoneTexte 30"/>
          <p:cNvSpPr txBox="1"/>
          <p:nvPr/>
        </p:nvSpPr>
        <p:spPr>
          <a:xfrm>
            <a:off x="6840100" y="3429000"/>
            <a:ext cx="1128109" cy="369332"/>
          </a:xfrm>
          <a:prstGeom prst="rect">
            <a:avLst/>
          </a:prstGeom>
          <a:noFill/>
        </p:spPr>
        <p:txBody>
          <a:bodyPr wrap="square" rtlCol="0">
            <a:spAutoFit/>
          </a:bodyPr>
          <a:lstStyle/>
          <a:p>
            <a:pPr algn="ctr"/>
            <a:r>
              <a:rPr lang="fr-FR" b="1" dirty="0">
                <a:solidFill>
                  <a:srgbClr val="4016F0"/>
                </a:solidFill>
              </a:rPr>
              <a:t>KASHER</a:t>
            </a:r>
          </a:p>
        </p:txBody>
      </p:sp>
      <p:sp>
        <p:nvSpPr>
          <p:cNvPr id="32" name="ZoneTexte 31"/>
          <p:cNvSpPr txBox="1"/>
          <p:nvPr/>
        </p:nvSpPr>
        <p:spPr>
          <a:xfrm>
            <a:off x="4295801" y="3429000"/>
            <a:ext cx="1128109" cy="369332"/>
          </a:xfrm>
          <a:prstGeom prst="rect">
            <a:avLst/>
          </a:prstGeom>
          <a:noFill/>
        </p:spPr>
        <p:txBody>
          <a:bodyPr wrap="square" rtlCol="0">
            <a:spAutoFit/>
          </a:bodyPr>
          <a:lstStyle/>
          <a:p>
            <a:pPr algn="ctr"/>
            <a:r>
              <a:rPr lang="fr-FR" b="1" dirty="0">
                <a:solidFill>
                  <a:srgbClr val="4016F0"/>
                </a:solidFill>
              </a:rPr>
              <a:t>CASHER</a:t>
            </a:r>
          </a:p>
        </p:txBody>
      </p:sp>
      <p:sp>
        <p:nvSpPr>
          <p:cNvPr id="3" name="ZoneTexte 2"/>
          <p:cNvSpPr txBox="1"/>
          <p:nvPr/>
        </p:nvSpPr>
        <p:spPr>
          <a:xfrm>
            <a:off x="6500396" y="1564657"/>
            <a:ext cx="1104139" cy="646331"/>
          </a:xfrm>
          <a:prstGeom prst="rect">
            <a:avLst/>
          </a:prstGeom>
          <a:noFill/>
        </p:spPr>
        <p:txBody>
          <a:bodyPr wrap="square" rtlCol="0">
            <a:spAutoFit/>
          </a:bodyPr>
          <a:lstStyle/>
          <a:p>
            <a:pPr algn="ctr"/>
            <a:r>
              <a:rPr lang="fr-FR" sz="1200" dirty="0"/>
              <a:t>Aboutir à  une valeur ajoutée pour le paysan</a:t>
            </a:r>
          </a:p>
        </p:txBody>
      </p:sp>
      <p:grpSp>
        <p:nvGrpSpPr>
          <p:cNvPr id="9" name="Groupe 8"/>
          <p:cNvGrpSpPr/>
          <p:nvPr/>
        </p:nvGrpSpPr>
        <p:grpSpPr>
          <a:xfrm>
            <a:off x="1585006" y="4236328"/>
            <a:ext cx="8354085" cy="2664296"/>
            <a:chOff x="83865" y="4221088"/>
            <a:chExt cx="8354085" cy="2664296"/>
          </a:xfrm>
        </p:grpSpPr>
        <p:cxnSp>
          <p:nvCxnSpPr>
            <p:cNvPr id="11" name="Connecteur droit avec flèche 10"/>
            <p:cNvCxnSpPr/>
            <p:nvPr/>
          </p:nvCxnSpPr>
          <p:spPr>
            <a:xfrm flipV="1">
              <a:off x="2627784" y="4221088"/>
              <a:ext cx="936104" cy="538283"/>
            </a:xfrm>
            <a:prstGeom prst="straightConnector1">
              <a:avLst/>
            </a:prstGeom>
            <a:ln w="25400">
              <a:solidFill>
                <a:srgbClr val="4016F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5652120" y="4221088"/>
              <a:ext cx="856828" cy="585557"/>
            </a:xfrm>
            <a:prstGeom prst="straightConnector1">
              <a:avLst/>
            </a:prstGeom>
            <a:ln w="25400">
              <a:solidFill>
                <a:srgbClr val="4016F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14" descr="logo PEF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5589240"/>
              <a:ext cx="774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logo Dekr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65" y="4583512"/>
              <a:ext cx="1247775" cy="1803400"/>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1224136" y="4653136"/>
              <a:ext cx="1403648" cy="369332"/>
            </a:xfrm>
            <a:prstGeom prst="rect">
              <a:avLst/>
            </a:prstGeom>
            <a:noFill/>
          </p:spPr>
          <p:txBody>
            <a:bodyPr wrap="square" rtlCol="0">
              <a:spAutoFit/>
            </a:bodyPr>
            <a:lstStyle/>
            <a:p>
              <a:pPr algn="ctr"/>
              <a:r>
                <a:rPr lang="fr-FR" b="1" dirty="0">
                  <a:solidFill>
                    <a:srgbClr val="4016F0"/>
                  </a:solidFill>
                </a:rPr>
                <a:t>Traçabilité</a:t>
              </a:r>
            </a:p>
          </p:txBody>
        </p:sp>
        <p:sp>
          <p:nvSpPr>
            <p:cNvPr id="27" name="ZoneTexte 26"/>
            <p:cNvSpPr txBox="1"/>
            <p:nvPr/>
          </p:nvSpPr>
          <p:spPr>
            <a:xfrm>
              <a:off x="6587389" y="4653136"/>
              <a:ext cx="1850561" cy="923330"/>
            </a:xfrm>
            <a:prstGeom prst="rect">
              <a:avLst/>
            </a:prstGeom>
            <a:noFill/>
          </p:spPr>
          <p:txBody>
            <a:bodyPr wrap="square" rtlCol="0">
              <a:spAutoFit/>
            </a:bodyPr>
            <a:lstStyle/>
            <a:p>
              <a:pPr algn="ctr"/>
              <a:r>
                <a:rPr lang="fr-FR" b="1" dirty="0">
                  <a:solidFill>
                    <a:srgbClr val="4016F0"/>
                  </a:solidFill>
                </a:rPr>
                <a:t>Atelier fromager de petite taille Saumure dédiée</a:t>
              </a:r>
            </a:p>
          </p:txBody>
        </p:sp>
        <p:sp>
          <p:nvSpPr>
            <p:cNvPr id="30" name="ZoneTexte 29"/>
            <p:cNvSpPr txBox="1"/>
            <p:nvPr/>
          </p:nvSpPr>
          <p:spPr>
            <a:xfrm>
              <a:off x="3395853" y="6239053"/>
              <a:ext cx="2544299" cy="646331"/>
            </a:xfrm>
            <a:prstGeom prst="rect">
              <a:avLst/>
            </a:prstGeom>
            <a:noFill/>
          </p:spPr>
          <p:txBody>
            <a:bodyPr wrap="square" rtlCol="0">
              <a:spAutoFit/>
            </a:bodyPr>
            <a:lstStyle/>
            <a:p>
              <a:pPr algn="ctr"/>
              <a:r>
                <a:rPr lang="fr-FR" b="1" dirty="0">
                  <a:solidFill>
                    <a:srgbClr val="4016F0"/>
                  </a:solidFill>
                </a:rPr>
                <a:t>proche de Paris pour     la surveillance</a:t>
              </a:r>
            </a:p>
          </p:txBody>
        </p:sp>
        <p:pic>
          <p:nvPicPr>
            <p:cNvPr id="2" name="Imag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00602" y="5589240"/>
              <a:ext cx="1224136" cy="918102"/>
            </a:xfrm>
            <a:prstGeom prst="rect">
              <a:avLst/>
            </a:prstGeom>
          </p:spPr>
        </p:pic>
        <p:pic>
          <p:nvPicPr>
            <p:cNvPr id="1029" name="Picture 5" descr="C:\Users\UHCA0001\AppData\Local\Microsoft\Windows\Temporary Internet Files\Content.IE5\BEFHMPAE\Eiffel_Tower_Day_Sept._2005_(1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7519" y="4840239"/>
              <a:ext cx="858537" cy="1397073"/>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83043" y="5047845"/>
              <a:ext cx="1192053" cy="1810155"/>
            </a:xfrm>
            <a:prstGeom prst="rect">
              <a:avLst/>
            </a:prstGeom>
          </p:spPr>
        </p:pic>
      </p:grpSp>
      <p:pic>
        <p:nvPicPr>
          <p:cNvPr id="7" name="Picture 2" descr="Afficher l'image d'origin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6592" y="3573016"/>
            <a:ext cx="1242566" cy="76669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p:nvSpPr>
        <p:spPr>
          <a:xfrm>
            <a:off x="1703512" y="3779748"/>
            <a:ext cx="2736304" cy="369332"/>
          </a:xfrm>
          <a:prstGeom prst="rect">
            <a:avLst/>
          </a:prstGeom>
          <a:noFill/>
        </p:spPr>
        <p:txBody>
          <a:bodyPr wrap="square" rtlCol="0">
            <a:spAutoFit/>
          </a:bodyPr>
          <a:lstStyle/>
          <a:p>
            <a:pPr algn="ctr"/>
            <a:r>
              <a:rPr lang="fr-FR" b="1" dirty="0">
                <a:solidFill>
                  <a:srgbClr val="4016F0"/>
                </a:solidFill>
              </a:rPr>
              <a:t>Slow                             Food</a:t>
            </a:r>
          </a:p>
        </p:txBody>
      </p:sp>
      <p:sp>
        <p:nvSpPr>
          <p:cNvPr id="34" name="ZoneTexte 33"/>
          <p:cNvSpPr txBox="1"/>
          <p:nvPr/>
        </p:nvSpPr>
        <p:spPr>
          <a:xfrm>
            <a:off x="7968208" y="3698448"/>
            <a:ext cx="2160240" cy="738664"/>
          </a:xfrm>
          <a:prstGeom prst="rect">
            <a:avLst/>
          </a:prstGeom>
          <a:noFill/>
        </p:spPr>
        <p:txBody>
          <a:bodyPr wrap="square" rtlCol="0">
            <a:spAutoFit/>
          </a:bodyPr>
          <a:lstStyle/>
          <a:p>
            <a:pPr algn="ctr"/>
            <a:r>
              <a:rPr lang="fr-FR" sz="1400" i="1" dirty="0"/>
              <a:t>Tu n’emmuselleras pas le bœuf pendant qu’il foule le grain  </a:t>
            </a:r>
            <a:r>
              <a:rPr lang="fr-FR" sz="1400" dirty="0"/>
              <a:t>Deut.25v4</a:t>
            </a:r>
            <a:endParaRPr lang="fr-FR" sz="1400" b="1" dirty="0"/>
          </a:p>
        </p:txBody>
      </p:sp>
      <p:pic>
        <p:nvPicPr>
          <p:cNvPr id="33" name="Image 32" descr="Une image contenant alimentation&#10;&#10;Description générée automatiquement">
            <a:extLst>
              <a:ext uri="{FF2B5EF4-FFF2-40B4-BE49-F238E27FC236}">
                <a16:creationId xmlns:a16="http://schemas.microsoft.com/office/drawing/2014/main" id="{2B5D1FBA-A6C6-451B-B5EE-BD5E5DD4934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45799" y="181091"/>
            <a:ext cx="1396044" cy="1266487"/>
          </a:xfrm>
          <a:prstGeom prst="rect">
            <a:avLst/>
          </a:prstGeom>
        </p:spPr>
      </p:pic>
      <p:sp>
        <p:nvSpPr>
          <p:cNvPr id="12" name="Rectangle 11">
            <a:extLst>
              <a:ext uri="{FF2B5EF4-FFF2-40B4-BE49-F238E27FC236}">
                <a16:creationId xmlns:a16="http://schemas.microsoft.com/office/drawing/2014/main" id="{1ABAF894-C474-4BF2-AB1F-F0BBAE38DF21}"/>
              </a:ext>
            </a:extLst>
          </p:cNvPr>
          <p:cNvSpPr/>
          <p:nvPr/>
        </p:nvSpPr>
        <p:spPr>
          <a:xfrm>
            <a:off x="8127815" y="2417923"/>
            <a:ext cx="1811276" cy="646331"/>
          </a:xfrm>
          <a:prstGeom prst="rect">
            <a:avLst/>
          </a:prstGeom>
        </p:spPr>
        <p:txBody>
          <a:bodyPr wrap="square">
            <a:spAutoFit/>
          </a:bodyPr>
          <a:lstStyle/>
          <a:p>
            <a:pPr algn="ctr"/>
            <a:r>
              <a:rPr lang="fr-FR" b="1" dirty="0">
                <a:solidFill>
                  <a:srgbClr val="4016F0"/>
                </a:solidFill>
              </a:rPr>
              <a:t>Absence de sang dans le lait</a:t>
            </a:r>
            <a:endParaRPr lang="fr-FR" dirty="0"/>
          </a:p>
        </p:txBody>
      </p:sp>
      <p:sp>
        <p:nvSpPr>
          <p:cNvPr id="15" name="ZoneTexte 14">
            <a:extLst>
              <a:ext uri="{FF2B5EF4-FFF2-40B4-BE49-F238E27FC236}">
                <a16:creationId xmlns:a16="http://schemas.microsoft.com/office/drawing/2014/main" id="{B47162A6-8A29-463F-A1FB-EF2EF4570BB7}"/>
              </a:ext>
            </a:extLst>
          </p:cNvPr>
          <p:cNvSpPr txBox="1"/>
          <p:nvPr/>
        </p:nvSpPr>
        <p:spPr>
          <a:xfrm>
            <a:off x="81280" y="101600"/>
            <a:ext cx="2139288" cy="1200329"/>
          </a:xfrm>
          <a:prstGeom prst="rect">
            <a:avLst/>
          </a:prstGeom>
          <a:noFill/>
        </p:spPr>
        <p:txBody>
          <a:bodyPr wrap="square" rtlCol="0">
            <a:spAutoFit/>
          </a:bodyPr>
          <a:lstStyle/>
          <a:p>
            <a:pPr algn="ctr"/>
            <a:r>
              <a:rPr lang="fr-FR" dirty="0"/>
              <a:t>ci-contre un argumentaire pour un marché israélien</a:t>
            </a:r>
          </a:p>
          <a:p>
            <a:pPr algn="ctr"/>
            <a:r>
              <a:rPr lang="fr-FR" dirty="0"/>
              <a:t>le 16 janvier 2017</a:t>
            </a:r>
          </a:p>
        </p:txBody>
      </p:sp>
    </p:spTree>
    <p:extLst>
      <p:ext uri="{BB962C8B-B14F-4D97-AF65-F5344CB8AC3E}">
        <p14:creationId xmlns:p14="http://schemas.microsoft.com/office/powerpoint/2010/main" val="404030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22" presetClass="entr" presetSubtype="2"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1"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22" presetClass="entr" presetSubtype="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3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1000"/>
                                        <p:tgtEl>
                                          <p:spTgt spid="7"/>
                                        </p:tgtEl>
                                      </p:cBhvr>
                                    </p:animEffect>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2000"/>
                                        <p:tgtEl>
                                          <p:spTgt spid="3"/>
                                        </p:tgtEl>
                                      </p:cBhvr>
                                    </p:animEffect>
                                    <p:anim calcmode="lin" valueType="num">
                                      <p:cBhvr>
                                        <p:cTn id="57" dur="2000" fill="hold"/>
                                        <p:tgtEl>
                                          <p:spTgt spid="3"/>
                                        </p:tgtEl>
                                        <p:attrNameLst>
                                          <p:attrName>ppt_w</p:attrName>
                                        </p:attrNameLst>
                                      </p:cBhvr>
                                      <p:tavLst>
                                        <p:tav tm="0" fmla="#ppt_w*sin(2.5*pi*$)">
                                          <p:val>
                                            <p:fltVal val="0"/>
                                          </p:val>
                                        </p:tav>
                                        <p:tav tm="100000">
                                          <p:val>
                                            <p:fltVal val="1"/>
                                          </p:val>
                                        </p:tav>
                                      </p:tavLst>
                                    </p:anim>
                                    <p:anim calcmode="lin" valueType="num">
                                      <p:cBhvr>
                                        <p:cTn id="58"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2" grpId="0"/>
      <p:bldP spid="3" grpId="0"/>
      <p:bldP spid="28" grpId="0"/>
      <p:bldP spid="34"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19CAA4E-4D19-4E1D-829F-FEA399382700}"/>
              </a:ext>
            </a:extLst>
          </p:cNvPr>
          <p:cNvSpPr txBox="1"/>
          <p:nvPr/>
        </p:nvSpPr>
        <p:spPr>
          <a:xfrm>
            <a:off x="1026544" y="739823"/>
            <a:ext cx="8657101" cy="523220"/>
          </a:xfrm>
          <a:prstGeom prst="rect">
            <a:avLst/>
          </a:prstGeom>
          <a:noFill/>
        </p:spPr>
        <p:txBody>
          <a:bodyPr wrap="square" rtlCol="0">
            <a:spAutoFit/>
          </a:bodyPr>
          <a:lstStyle/>
          <a:p>
            <a:r>
              <a:rPr lang="fr-FR" sz="2800" b="1" dirty="0"/>
              <a:t>F- L’attitude du chrétien.</a:t>
            </a:r>
          </a:p>
        </p:txBody>
      </p:sp>
      <p:grpSp>
        <p:nvGrpSpPr>
          <p:cNvPr id="9" name="Groupe 8">
            <a:extLst>
              <a:ext uri="{FF2B5EF4-FFF2-40B4-BE49-F238E27FC236}">
                <a16:creationId xmlns:a16="http://schemas.microsoft.com/office/drawing/2014/main" id="{BD5128BB-0AE2-4FAB-A53D-DFEB5F409C31}"/>
              </a:ext>
            </a:extLst>
          </p:cNvPr>
          <p:cNvGrpSpPr/>
          <p:nvPr/>
        </p:nvGrpSpPr>
        <p:grpSpPr>
          <a:xfrm>
            <a:off x="2029675" y="1266670"/>
            <a:ext cx="1881265" cy="674557"/>
            <a:chOff x="3642610" y="3020518"/>
            <a:chExt cx="1881265" cy="674557"/>
          </a:xfrm>
        </p:grpSpPr>
        <p:sp>
          <p:nvSpPr>
            <p:cNvPr id="5" name="Organigramme : Alternative 4">
              <a:extLst>
                <a:ext uri="{FF2B5EF4-FFF2-40B4-BE49-F238E27FC236}">
                  <a16:creationId xmlns:a16="http://schemas.microsoft.com/office/drawing/2014/main" id="{95DB76D6-D90D-4E9F-9DD4-62B3C5412588}"/>
                </a:ext>
              </a:extLst>
            </p:cNvPr>
            <p:cNvSpPr/>
            <p:nvPr/>
          </p:nvSpPr>
          <p:spPr>
            <a:xfrm>
              <a:off x="3642610" y="3020518"/>
              <a:ext cx="1881265" cy="67455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4F2303B7-49FC-42B1-99FE-EF1D0B04E664}"/>
                </a:ext>
              </a:extLst>
            </p:cNvPr>
            <p:cNvSpPr txBox="1"/>
            <p:nvPr/>
          </p:nvSpPr>
          <p:spPr>
            <a:xfrm>
              <a:off x="3642610" y="3164998"/>
              <a:ext cx="1881264" cy="369332"/>
            </a:xfrm>
            <a:prstGeom prst="rect">
              <a:avLst/>
            </a:prstGeom>
            <a:noFill/>
          </p:spPr>
          <p:txBody>
            <a:bodyPr wrap="square" rtlCol="0">
              <a:spAutoFit/>
            </a:bodyPr>
            <a:lstStyle/>
            <a:p>
              <a:pPr algn="ctr"/>
              <a:r>
                <a:rPr lang="fr-FR" dirty="0">
                  <a:solidFill>
                    <a:schemeClr val="bg1"/>
                  </a:solidFill>
                </a:rPr>
                <a:t>L’ATTITUDE</a:t>
              </a:r>
            </a:p>
          </p:txBody>
        </p:sp>
      </p:grpSp>
      <p:grpSp>
        <p:nvGrpSpPr>
          <p:cNvPr id="8" name="Groupe 7">
            <a:extLst>
              <a:ext uri="{FF2B5EF4-FFF2-40B4-BE49-F238E27FC236}">
                <a16:creationId xmlns:a16="http://schemas.microsoft.com/office/drawing/2014/main" id="{AB3A8291-2FE8-4009-B3ED-ABD50E7E45AC}"/>
              </a:ext>
            </a:extLst>
          </p:cNvPr>
          <p:cNvGrpSpPr/>
          <p:nvPr/>
        </p:nvGrpSpPr>
        <p:grpSpPr>
          <a:xfrm>
            <a:off x="7644819" y="1261675"/>
            <a:ext cx="1881266" cy="674557"/>
            <a:chOff x="5976074" y="3015523"/>
            <a:chExt cx="1881266" cy="674557"/>
          </a:xfrm>
        </p:grpSpPr>
        <p:sp>
          <p:nvSpPr>
            <p:cNvPr id="6" name="Organigramme : Alternative 5">
              <a:extLst>
                <a:ext uri="{FF2B5EF4-FFF2-40B4-BE49-F238E27FC236}">
                  <a16:creationId xmlns:a16="http://schemas.microsoft.com/office/drawing/2014/main" id="{6D243953-53A9-479B-95F2-9FAAB03547FB}"/>
                </a:ext>
              </a:extLst>
            </p:cNvPr>
            <p:cNvSpPr/>
            <p:nvPr/>
          </p:nvSpPr>
          <p:spPr>
            <a:xfrm>
              <a:off x="5976074" y="3015523"/>
              <a:ext cx="1881265" cy="67455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5C2E5D6C-9017-4216-BF39-A4A774DF3224}"/>
                </a:ext>
              </a:extLst>
            </p:cNvPr>
            <p:cNvSpPr txBox="1"/>
            <p:nvPr/>
          </p:nvSpPr>
          <p:spPr>
            <a:xfrm>
              <a:off x="5976076" y="3160003"/>
              <a:ext cx="1881264" cy="369332"/>
            </a:xfrm>
            <a:prstGeom prst="rect">
              <a:avLst/>
            </a:prstGeom>
            <a:noFill/>
          </p:spPr>
          <p:txBody>
            <a:bodyPr wrap="square" rtlCol="0">
              <a:spAutoFit/>
            </a:bodyPr>
            <a:lstStyle/>
            <a:p>
              <a:pPr algn="ctr"/>
              <a:r>
                <a:rPr lang="fr-FR" dirty="0">
                  <a:solidFill>
                    <a:schemeClr val="bg1"/>
                  </a:solidFill>
                </a:rPr>
                <a:t>LATITUDE</a:t>
              </a:r>
            </a:p>
          </p:txBody>
        </p:sp>
      </p:grpSp>
      <p:grpSp>
        <p:nvGrpSpPr>
          <p:cNvPr id="14" name="Groupe 13">
            <a:extLst>
              <a:ext uri="{FF2B5EF4-FFF2-40B4-BE49-F238E27FC236}">
                <a16:creationId xmlns:a16="http://schemas.microsoft.com/office/drawing/2014/main" id="{80A19B29-1D30-4049-8B8D-81BA81F3F445}"/>
              </a:ext>
            </a:extLst>
          </p:cNvPr>
          <p:cNvGrpSpPr/>
          <p:nvPr/>
        </p:nvGrpSpPr>
        <p:grpSpPr>
          <a:xfrm>
            <a:off x="2089635" y="2014929"/>
            <a:ext cx="1731364" cy="1327879"/>
            <a:chOff x="3702570" y="3768777"/>
            <a:chExt cx="1731364" cy="1327879"/>
          </a:xfrm>
        </p:grpSpPr>
        <p:sp>
          <p:nvSpPr>
            <p:cNvPr id="10" name="Organigramme : Fusion 9">
              <a:extLst>
                <a:ext uri="{FF2B5EF4-FFF2-40B4-BE49-F238E27FC236}">
                  <a16:creationId xmlns:a16="http://schemas.microsoft.com/office/drawing/2014/main" id="{53820EEC-6FFE-4AFD-9610-67896E904C06}"/>
                </a:ext>
              </a:extLst>
            </p:cNvPr>
            <p:cNvSpPr/>
            <p:nvPr/>
          </p:nvSpPr>
          <p:spPr>
            <a:xfrm>
              <a:off x="3702570" y="3772525"/>
              <a:ext cx="1731364" cy="132413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08C1D643-8047-48EE-9731-74A9C88833D2}"/>
                </a:ext>
              </a:extLst>
            </p:cNvPr>
            <p:cNvSpPr txBox="1"/>
            <p:nvPr/>
          </p:nvSpPr>
          <p:spPr>
            <a:xfrm>
              <a:off x="4009868" y="3768777"/>
              <a:ext cx="1116767" cy="954107"/>
            </a:xfrm>
            <a:prstGeom prst="rect">
              <a:avLst/>
            </a:prstGeom>
            <a:noFill/>
          </p:spPr>
          <p:txBody>
            <a:bodyPr wrap="square" rtlCol="0">
              <a:spAutoFit/>
            </a:bodyPr>
            <a:lstStyle/>
            <a:p>
              <a:pPr algn="ctr"/>
              <a:r>
                <a:rPr lang="fr-FR" sz="1400" dirty="0">
                  <a:solidFill>
                    <a:schemeClr val="bg1"/>
                  </a:solidFill>
                </a:rPr>
                <a:t>état d’esprit qui conduit à une façon d’agir</a:t>
              </a:r>
            </a:p>
          </p:txBody>
        </p:sp>
      </p:grpSp>
      <p:grpSp>
        <p:nvGrpSpPr>
          <p:cNvPr id="15" name="Groupe 14">
            <a:extLst>
              <a:ext uri="{FF2B5EF4-FFF2-40B4-BE49-F238E27FC236}">
                <a16:creationId xmlns:a16="http://schemas.microsoft.com/office/drawing/2014/main" id="{31E9A812-100B-432C-99B3-EF6A4B29CCF4}"/>
              </a:ext>
            </a:extLst>
          </p:cNvPr>
          <p:cNvGrpSpPr/>
          <p:nvPr/>
        </p:nvGrpSpPr>
        <p:grpSpPr>
          <a:xfrm>
            <a:off x="7704783" y="2013682"/>
            <a:ext cx="1731364" cy="1324131"/>
            <a:chOff x="6036038" y="3767530"/>
            <a:chExt cx="1731364" cy="1324131"/>
          </a:xfrm>
        </p:grpSpPr>
        <p:sp>
          <p:nvSpPr>
            <p:cNvPr id="12" name="Organigramme : Fusion 11">
              <a:extLst>
                <a:ext uri="{FF2B5EF4-FFF2-40B4-BE49-F238E27FC236}">
                  <a16:creationId xmlns:a16="http://schemas.microsoft.com/office/drawing/2014/main" id="{F9C88757-19F0-4809-A40D-5A9867BBB55E}"/>
                </a:ext>
              </a:extLst>
            </p:cNvPr>
            <p:cNvSpPr/>
            <p:nvPr/>
          </p:nvSpPr>
          <p:spPr>
            <a:xfrm>
              <a:off x="6036038" y="3767530"/>
              <a:ext cx="1731364" cy="132413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68207C9-9A31-4202-AA6B-1907AB2C2572}"/>
                </a:ext>
              </a:extLst>
            </p:cNvPr>
            <p:cNvSpPr txBox="1"/>
            <p:nvPr/>
          </p:nvSpPr>
          <p:spPr>
            <a:xfrm>
              <a:off x="6343336" y="3943662"/>
              <a:ext cx="1116767" cy="523220"/>
            </a:xfrm>
            <a:prstGeom prst="rect">
              <a:avLst/>
            </a:prstGeom>
            <a:noFill/>
          </p:spPr>
          <p:txBody>
            <a:bodyPr wrap="square" rtlCol="0">
              <a:spAutoFit/>
            </a:bodyPr>
            <a:lstStyle/>
            <a:p>
              <a:pPr algn="ctr"/>
              <a:r>
                <a:rPr lang="fr-FR" sz="1400" dirty="0">
                  <a:solidFill>
                    <a:schemeClr val="bg1"/>
                  </a:solidFill>
                </a:rPr>
                <a:t>liberté</a:t>
              </a:r>
            </a:p>
            <a:p>
              <a:pPr algn="ctr"/>
              <a:r>
                <a:rPr lang="fr-FR" sz="1400" dirty="0">
                  <a:solidFill>
                    <a:schemeClr val="bg1"/>
                  </a:solidFill>
                </a:rPr>
                <a:t>d’agir</a:t>
              </a:r>
            </a:p>
          </p:txBody>
        </p:sp>
      </p:grpSp>
      <p:sp>
        <p:nvSpPr>
          <p:cNvPr id="16" name="Rectangle 15">
            <a:extLst>
              <a:ext uri="{FF2B5EF4-FFF2-40B4-BE49-F238E27FC236}">
                <a16:creationId xmlns:a16="http://schemas.microsoft.com/office/drawing/2014/main" id="{8917EBFF-3B05-4837-9AA4-F2A3603D0ED6}"/>
              </a:ext>
            </a:extLst>
          </p:cNvPr>
          <p:cNvSpPr/>
          <p:nvPr/>
        </p:nvSpPr>
        <p:spPr>
          <a:xfrm>
            <a:off x="979360" y="3515193"/>
            <a:ext cx="5045521" cy="523220"/>
          </a:xfrm>
          <a:prstGeom prst="rect">
            <a:avLst/>
          </a:prstGeom>
        </p:spPr>
        <p:txBody>
          <a:bodyPr wrap="square">
            <a:spAutoFit/>
          </a:bodyPr>
          <a:lstStyle/>
          <a:p>
            <a:r>
              <a:rPr lang="fr-FR" sz="1400" dirty="0"/>
              <a:t>Luc 24v30 Et il arriva que, comme (Jésus) était à table avec eux, il prit le pain </a:t>
            </a:r>
            <a:r>
              <a:rPr lang="fr-FR" sz="1400" b="1" dirty="0"/>
              <a:t>et il bénit </a:t>
            </a:r>
            <a:r>
              <a:rPr lang="fr-FR" sz="1400" dirty="0"/>
              <a:t>; et l'ayant rompu, il le leur distribua.</a:t>
            </a:r>
          </a:p>
        </p:txBody>
      </p:sp>
      <p:sp>
        <p:nvSpPr>
          <p:cNvPr id="17" name="Rectangle 16">
            <a:extLst>
              <a:ext uri="{FF2B5EF4-FFF2-40B4-BE49-F238E27FC236}">
                <a16:creationId xmlns:a16="http://schemas.microsoft.com/office/drawing/2014/main" id="{B43EE353-B7C9-4856-9AE4-1AF6D01D5554}"/>
              </a:ext>
            </a:extLst>
          </p:cNvPr>
          <p:cNvSpPr/>
          <p:nvPr/>
        </p:nvSpPr>
        <p:spPr>
          <a:xfrm>
            <a:off x="979360" y="4035864"/>
            <a:ext cx="5045520" cy="954107"/>
          </a:xfrm>
          <a:prstGeom prst="rect">
            <a:avLst/>
          </a:prstGeom>
        </p:spPr>
        <p:txBody>
          <a:bodyPr wrap="square">
            <a:spAutoFit/>
          </a:bodyPr>
          <a:lstStyle/>
          <a:p>
            <a:r>
              <a:rPr lang="fr-FR" sz="1400" dirty="0"/>
              <a:t>Ac.14v15-17 le Dieu vivant, qui a fait le ciel, et la terre, et la mer, et toutes les choses qui y sont … en faisant du bien, en vous donnant du ciel des pluies et des saisons fertiles, remplissant vos cœurs de nourriture et de joie.</a:t>
            </a:r>
          </a:p>
        </p:txBody>
      </p:sp>
      <p:sp>
        <p:nvSpPr>
          <p:cNvPr id="18" name="Rectangle 17">
            <a:extLst>
              <a:ext uri="{FF2B5EF4-FFF2-40B4-BE49-F238E27FC236}">
                <a16:creationId xmlns:a16="http://schemas.microsoft.com/office/drawing/2014/main" id="{A1CC3FA0-1959-4858-88A0-D189828F170A}"/>
              </a:ext>
            </a:extLst>
          </p:cNvPr>
          <p:cNvSpPr/>
          <p:nvPr/>
        </p:nvSpPr>
        <p:spPr>
          <a:xfrm>
            <a:off x="979360" y="5513023"/>
            <a:ext cx="5045520" cy="523220"/>
          </a:xfrm>
          <a:prstGeom prst="rect">
            <a:avLst/>
          </a:prstGeom>
        </p:spPr>
        <p:txBody>
          <a:bodyPr wrap="square">
            <a:spAutoFit/>
          </a:bodyPr>
          <a:lstStyle/>
          <a:p>
            <a:r>
              <a:rPr lang="fr-FR" sz="1400" dirty="0"/>
              <a:t>Eph.5.20 </a:t>
            </a:r>
            <a:r>
              <a:rPr lang="fr-FR" sz="1400" b="1" dirty="0"/>
              <a:t>rendez continuellement grâces </a:t>
            </a:r>
            <a:r>
              <a:rPr lang="fr-FR" sz="1400" dirty="0"/>
              <a:t>pour toutes choses à Dieu le Père, au nom de notre Seigneur Jésus Christ,</a:t>
            </a:r>
          </a:p>
        </p:txBody>
      </p:sp>
      <p:sp>
        <p:nvSpPr>
          <p:cNvPr id="19" name="Rectangle 18">
            <a:extLst>
              <a:ext uri="{FF2B5EF4-FFF2-40B4-BE49-F238E27FC236}">
                <a16:creationId xmlns:a16="http://schemas.microsoft.com/office/drawing/2014/main" id="{E65EBDE2-CCF6-4790-8C5C-DB083C95553B}"/>
              </a:ext>
            </a:extLst>
          </p:cNvPr>
          <p:cNvSpPr/>
          <p:nvPr/>
        </p:nvSpPr>
        <p:spPr>
          <a:xfrm>
            <a:off x="979361" y="5987527"/>
            <a:ext cx="5034812" cy="523220"/>
          </a:xfrm>
          <a:prstGeom prst="rect">
            <a:avLst/>
          </a:prstGeom>
        </p:spPr>
        <p:txBody>
          <a:bodyPr wrap="square">
            <a:spAutoFit/>
          </a:bodyPr>
          <a:lstStyle/>
          <a:p>
            <a:r>
              <a:rPr lang="fr-FR" sz="1400" dirty="0"/>
              <a:t>Rom.14v6 celui qui mange, mange à cause du Seigneur, </a:t>
            </a:r>
            <a:r>
              <a:rPr lang="fr-FR" sz="1400" b="1" dirty="0"/>
              <a:t>car il rend grâces à Dieu</a:t>
            </a:r>
            <a:r>
              <a:rPr lang="fr-FR" sz="1400" dirty="0"/>
              <a:t> ; </a:t>
            </a:r>
          </a:p>
        </p:txBody>
      </p:sp>
      <p:sp>
        <p:nvSpPr>
          <p:cNvPr id="20" name="Rectangle 19">
            <a:extLst>
              <a:ext uri="{FF2B5EF4-FFF2-40B4-BE49-F238E27FC236}">
                <a16:creationId xmlns:a16="http://schemas.microsoft.com/office/drawing/2014/main" id="{BC0394A1-8DC0-4D10-B5F1-1E07AF011767}"/>
              </a:ext>
            </a:extLst>
          </p:cNvPr>
          <p:cNvSpPr/>
          <p:nvPr/>
        </p:nvSpPr>
        <p:spPr>
          <a:xfrm>
            <a:off x="6096000" y="5707856"/>
            <a:ext cx="6096000" cy="738664"/>
          </a:xfrm>
          <a:prstGeom prst="rect">
            <a:avLst/>
          </a:prstGeom>
        </p:spPr>
        <p:txBody>
          <a:bodyPr>
            <a:spAutoFit/>
          </a:bodyPr>
          <a:lstStyle/>
          <a:p>
            <a:r>
              <a:rPr lang="fr-FR" sz="1400" dirty="0">
                <a:solidFill>
                  <a:srgbClr val="222222"/>
                </a:solidFill>
                <a:latin typeface="Proxima"/>
              </a:rPr>
              <a:t>Rom.14v2-3 L'un croit pouvoir manger de toutes choses ; </a:t>
            </a:r>
            <a:r>
              <a:rPr lang="fr-FR" sz="1400" b="1" dirty="0">
                <a:solidFill>
                  <a:srgbClr val="222222"/>
                </a:solidFill>
                <a:latin typeface="Proxima"/>
              </a:rPr>
              <a:t>l'autre qui est faible, mange des herbes</a:t>
            </a:r>
            <a:r>
              <a:rPr lang="fr-FR" sz="1400" dirty="0">
                <a:solidFill>
                  <a:srgbClr val="222222"/>
                </a:solidFill>
                <a:latin typeface="Proxima"/>
              </a:rPr>
              <a:t> : que celui qui mange ne méprise pas celui qui ne mange pas ; et que celui qui ne mange pas ne juge pas celui qui mange, car Dieu l'a reçu.</a:t>
            </a:r>
            <a:endParaRPr lang="fr-FR" sz="1400" b="0" i="0" dirty="0">
              <a:solidFill>
                <a:srgbClr val="222222"/>
              </a:solidFill>
              <a:effectLst/>
              <a:latin typeface="Proxima"/>
            </a:endParaRPr>
          </a:p>
        </p:txBody>
      </p:sp>
      <p:sp>
        <p:nvSpPr>
          <p:cNvPr id="21" name="Rectangle 20">
            <a:extLst>
              <a:ext uri="{FF2B5EF4-FFF2-40B4-BE49-F238E27FC236}">
                <a16:creationId xmlns:a16="http://schemas.microsoft.com/office/drawing/2014/main" id="{FCBA5AF6-A63A-4EEB-8F17-DD5DD8B1C69C}"/>
              </a:ext>
            </a:extLst>
          </p:cNvPr>
          <p:cNvSpPr/>
          <p:nvPr/>
        </p:nvSpPr>
        <p:spPr>
          <a:xfrm>
            <a:off x="6096000" y="4942411"/>
            <a:ext cx="6096000" cy="738664"/>
          </a:xfrm>
          <a:prstGeom prst="rect">
            <a:avLst/>
          </a:prstGeom>
        </p:spPr>
        <p:txBody>
          <a:bodyPr>
            <a:spAutoFit/>
          </a:bodyPr>
          <a:lstStyle/>
          <a:p>
            <a:r>
              <a:rPr lang="fr-FR" sz="1400" dirty="0"/>
              <a:t>1Cor.8v8-9 … si nous ne mangeons pas, nous n'avons pas moins, et si nous mangeons, nous n'avons rien de plus. Mais prenez garde </a:t>
            </a:r>
            <a:r>
              <a:rPr lang="fr-FR" sz="1400" b="1" dirty="0"/>
              <a:t>que cette liberté que vous avez ne devienne une pierre d'achoppement pour les faibles</a:t>
            </a:r>
            <a:r>
              <a:rPr lang="fr-FR" sz="1400" dirty="0"/>
              <a:t>.</a:t>
            </a:r>
          </a:p>
        </p:txBody>
      </p:sp>
      <p:sp>
        <p:nvSpPr>
          <p:cNvPr id="22" name="Rectangle 21">
            <a:extLst>
              <a:ext uri="{FF2B5EF4-FFF2-40B4-BE49-F238E27FC236}">
                <a16:creationId xmlns:a16="http://schemas.microsoft.com/office/drawing/2014/main" id="{7196034D-6127-41D3-BEAB-2B84BFA400D2}"/>
              </a:ext>
            </a:extLst>
          </p:cNvPr>
          <p:cNvSpPr/>
          <p:nvPr/>
        </p:nvSpPr>
        <p:spPr>
          <a:xfrm>
            <a:off x="979360" y="4982316"/>
            <a:ext cx="5034812" cy="523220"/>
          </a:xfrm>
          <a:prstGeom prst="rect">
            <a:avLst/>
          </a:prstGeom>
        </p:spPr>
        <p:txBody>
          <a:bodyPr wrap="square">
            <a:spAutoFit/>
          </a:bodyPr>
          <a:lstStyle/>
          <a:p>
            <a:r>
              <a:rPr lang="fr-FR" sz="1400" dirty="0"/>
              <a:t>Ac.27v35 (Paul) ayant pris du pain </a:t>
            </a:r>
            <a:r>
              <a:rPr lang="fr-FR" sz="1400" b="1" dirty="0"/>
              <a:t>il rendit grâces à Dieu devant tous</a:t>
            </a:r>
            <a:r>
              <a:rPr lang="fr-FR" sz="1400" dirty="0"/>
              <a:t>, et, l'ayant rompu, il se mit à manger.</a:t>
            </a:r>
          </a:p>
        </p:txBody>
      </p:sp>
      <p:sp>
        <p:nvSpPr>
          <p:cNvPr id="23" name="Rectangle 22">
            <a:extLst>
              <a:ext uri="{FF2B5EF4-FFF2-40B4-BE49-F238E27FC236}">
                <a16:creationId xmlns:a16="http://schemas.microsoft.com/office/drawing/2014/main" id="{23F65514-0411-4AA5-AC7F-137E7D0B0FE1}"/>
              </a:ext>
            </a:extLst>
          </p:cNvPr>
          <p:cNvSpPr/>
          <p:nvPr/>
        </p:nvSpPr>
        <p:spPr>
          <a:xfrm>
            <a:off x="6096000" y="4411244"/>
            <a:ext cx="6096000" cy="523220"/>
          </a:xfrm>
          <a:prstGeom prst="rect">
            <a:avLst/>
          </a:prstGeom>
        </p:spPr>
        <p:txBody>
          <a:bodyPr>
            <a:spAutoFit/>
          </a:bodyPr>
          <a:lstStyle/>
          <a:p>
            <a:r>
              <a:rPr lang="fr-FR" sz="1400" dirty="0"/>
              <a:t>Col.2v16 </a:t>
            </a:r>
            <a:r>
              <a:rPr lang="fr-FR" sz="1400" b="1" dirty="0"/>
              <a:t>Que personne donc ne vous juge </a:t>
            </a:r>
            <a:r>
              <a:rPr lang="fr-FR" sz="1400" dirty="0"/>
              <a:t>en ce qui concerne le manger ou le boire, ou à propos d'un jour de fête ou de nouvelle lune, ou de sabbats.</a:t>
            </a:r>
          </a:p>
        </p:txBody>
      </p:sp>
      <p:sp>
        <p:nvSpPr>
          <p:cNvPr id="24" name="Rectangle 23">
            <a:extLst>
              <a:ext uri="{FF2B5EF4-FFF2-40B4-BE49-F238E27FC236}">
                <a16:creationId xmlns:a16="http://schemas.microsoft.com/office/drawing/2014/main" id="{3BA8F7D6-5636-4398-A9E3-6CA5499F25C2}"/>
              </a:ext>
            </a:extLst>
          </p:cNvPr>
          <p:cNvSpPr/>
          <p:nvPr/>
        </p:nvSpPr>
        <p:spPr>
          <a:xfrm>
            <a:off x="6096000" y="3496449"/>
            <a:ext cx="6096000" cy="954107"/>
          </a:xfrm>
          <a:prstGeom prst="rect">
            <a:avLst/>
          </a:prstGeom>
        </p:spPr>
        <p:txBody>
          <a:bodyPr wrap="square">
            <a:spAutoFit/>
          </a:bodyPr>
          <a:lstStyle/>
          <a:p>
            <a:r>
              <a:rPr lang="fr-FR" sz="1400" dirty="0"/>
              <a:t>Ac.10v11-15 Et il voit le ciel ouvert, et un vase descendant comme une grande toile liée par les quatre coins et dévalée en terre, dans laquelle il y avait tous les quadrupèdes et les reptiles de la terre, et les oiseaux du ciel. Et une voix lui fut adressée, disant : Lève-toi, Pierre, </a:t>
            </a:r>
            <a:r>
              <a:rPr lang="fr-FR" sz="1400" b="1" dirty="0"/>
              <a:t>tue et manges</a:t>
            </a:r>
            <a:r>
              <a:rPr lang="fr-FR" sz="1400" dirty="0"/>
              <a:t>.</a:t>
            </a:r>
          </a:p>
        </p:txBody>
      </p:sp>
      <p:sp>
        <p:nvSpPr>
          <p:cNvPr id="25" name="ZoneTexte 24">
            <a:extLst>
              <a:ext uri="{FF2B5EF4-FFF2-40B4-BE49-F238E27FC236}">
                <a16:creationId xmlns:a16="http://schemas.microsoft.com/office/drawing/2014/main" id="{CB8AA0BB-F323-4095-9AD2-58633878322A}"/>
              </a:ext>
            </a:extLst>
          </p:cNvPr>
          <p:cNvSpPr txBox="1"/>
          <p:nvPr/>
        </p:nvSpPr>
        <p:spPr>
          <a:xfrm>
            <a:off x="3373120" y="2968482"/>
            <a:ext cx="1881264" cy="369332"/>
          </a:xfrm>
          <a:prstGeom prst="rect">
            <a:avLst/>
          </a:prstGeom>
          <a:noFill/>
        </p:spPr>
        <p:txBody>
          <a:bodyPr wrap="square" rtlCol="0">
            <a:spAutoFit/>
          </a:bodyPr>
          <a:lstStyle/>
          <a:p>
            <a:pPr algn="ctr"/>
            <a:r>
              <a:rPr lang="fr-FR" b="1" dirty="0"/>
              <a:t>REMERCIER DIEU</a:t>
            </a:r>
          </a:p>
        </p:txBody>
      </p:sp>
      <p:sp>
        <p:nvSpPr>
          <p:cNvPr id="26" name="ZoneTexte 25">
            <a:extLst>
              <a:ext uri="{FF2B5EF4-FFF2-40B4-BE49-F238E27FC236}">
                <a16:creationId xmlns:a16="http://schemas.microsoft.com/office/drawing/2014/main" id="{391D6D6C-62C5-4A82-A3A7-8601378E95A8}"/>
              </a:ext>
            </a:extLst>
          </p:cNvPr>
          <p:cNvSpPr txBox="1"/>
          <p:nvPr/>
        </p:nvSpPr>
        <p:spPr>
          <a:xfrm>
            <a:off x="8991600" y="2804474"/>
            <a:ext cx="2804160" cy="646331"/>
          </a:xfrm>
          <a:prstGeom prst="rect">
            <a:avLst/>
          </a:prstGeom>
          <a:noFill/>
        </p:spPr>
        <p:txBody>
          <a:bodyPr wrap="square" rtlCol="0">
            <a:spAutoFit/>
          </a:bodyPr>
          <a:lstStyle/>
          <a:p>
            <a:pPr algn="ctr"/>
            <a:r>
              <a:rPr lang="fr-FR" b="1" dirty="0"/>
              <a:t>MA LIBERTE S’ARRÊTE A LA CONSCIENCE DE L’AUTRE</a:t>
            </a:r>
          </a:p>
        </p:txBody>
      </p:sp>
      <p:sp>
        <p:nvSpPr>
          <p:cNvPr id="27" name="ZoneTexte 26">
            <a:extLst>
              <a:ext uri="{FF2B5EF4-FFF2-40B4-BE49-F238E27FC236}">
                <a16:creationId xmlns:a16="http://schemas.microsoft.com/office/drawing/2014/main" id="{C44EEDAB-DA3D-4C54-A983-D5F79A1A996E}"/>
              </a:ext>
            </a:extLst>
          </p:cNvPr>
          <p:cNvSpPr txBox="1"/>
          <p:nvPr/>
        </p:nvSpPr>
        <p:spPr>
          <a:xfrm>
            <a:off x="894080" y="2816082"/>
            <a:ext cx="1731364" cy="646331"/>
          </a:xfrm>
          <a:prstGeom prst="rect">
            <a:avLst/>
          </a:prstGeom>
          <a:noFill/>
        </p:spPr>
        <p:txBody>
          <a:bodyPr wrap="square" rtlCol="0">
            <a:spAutoFit/>
          </a:bodyPr>
          <a:lstStyle/>
          <a:p>
            <a:pPr algn="ctr"/>
            <a:r>
              <a:rPr lang="fr-FR" b="1" dirty="0"/>
              <a:t>SANCTIFIER NOS ALIMENTS</a:t>
            </a:r>
          </a:p>
        </p:txBody>
      </p:sp>
      <p:sp>
        <p:nvSpPr>
          <p:cNvPr id="28" name="ZoneTexte 27">
            <a:extLst>
              <a:ext uri="{FF2B5EF4-FFF2-40B4-BE49-F238E27FC236}">
                <a16:creationId xmlns:a16="http://schemas.microsoft.com/office/drawing/2014/main" id="{7A34BB9C-0350-4031-8A42-80E4ED25521E}"/>
              </a:ext>
            </a:extLst>
          </p:cNvPr>
          <p:cNvSpPr txBox="1"/>
          <p:nvPr/>
        </p:nvSpPr>
        <p:spPr>
          <a:xfrm>
            <a:off x="6238240" y="2968482"/>
            <a:ext cx="1881264" cy="369332"/>
          </a:xfrm>
          <a:prstGeom prst="rect">
            <a:avLst/>
          </a:prstGeom>
          <a:noFill/>
        </p:spPr>
        <p:txBody>
          <a:bodyPr wrap="square" rtlCol="0">
            <a:spAutoFit/>
          </a:bodyPr>
          <a:lstStyle/>
          <a:p>
            <a:pPr algn="ctr"/>
            <a:r>
              <a:rPr lang="fr-FR" b="1" dirty="0"/>
              <a:t>MÊME HALAL !</a:t>
            </a:r>
          </a:p>
        </p:txBody>
      </p:sp>
      <p:sp>
        <p:nvSpPr>
          <p:cNvPr id="30" name="ZoneTexte 29">
            <a:extLst>
              <a:ext uri="{FF2B5EF4-FFF2-40B4-BE49-F238E27FC236}">
                <a16:creationId xmlns:a16="http://schemas.microsoft.com/office/drawing/2014/main" id="{98CE3C39-B5EF-441E-90F2-EDE07DF7D114}"/>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t>D- Le mouvement végan</a:t>
            </a:r>
          </a:p>
          <a:p>
            <a:r>
              <a:rPr lang="fr-FR" sz="800" dirty="0">
                <a:solidFill>
                  <a:srgbClr val="00B050"/>
                </a:solidFill>
              </a:rPr>
              <a:t>E- L’attitude du chrétien</a:t>
            </a:r>
          </a:p>
        </p:txBody>
      </p:sp>
      <p:sp>
        <p:nvSpPr>
          <p:cNvPr id="31" name="Espace réservé du numéro de diapositive 30">
            <a:extLst>
              <a:ext uri="{FF2B5EF4-FFF2-40B4-BE49-F238E27FC236}">
                <a16:creationId xmlns:a16="http://schemas.microsoft.com/office/drawing/2014/main" id="{2CBB395D-BE6B-4BF4-B116-52F1262464DF}"/>
              </a:ext>
            </a:extLst>
          </p:cNvPr>
          <p:cNvSpPr>
            <a:spLocks noGrp="1"/>
          </p:cNvSpPr>
          <p:nvPr>
            <p:ph type="sldNum" sz="quarter" idx="12"/>
          </p:nvPr>
        </p:nvSpPr>
        <p:spPr>
          <a:xfrm>
            <a:off x="9392920" y="6356350"/>
            <a:ext cx="2743200" cy="365125"/>
          </a:xfrm>
        </p:spPr>
        <p:txBody>
          <a:bodyPr/>
          <a:lstStyle/>
          <a:p>
            <a:fld id="{E5DCE266-CCDA-4DEB-8A9C-F7397A2B4302}" type="slidenum">
              <a:rPr lang="fr-FR" smtClean="0"/>
              <a:t>40</a:t>
            </a:fld>
            <a:endParaRPr lang="fr-FR" dirty="0"/>
          </a:p>
        </p:txBody>
      </p:sp>
    </p:spTree>
    <p:extLst>
      <p:ext uri="{BB962C8B-B14F-4D97-AF65-F5344CB8AC3E}">
        <p14:creationId xmlns:p14="http://schemas.microsoft.com/office/powerpoint/2010/main" val="21876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ntonnoir Banque D'Images Et Photos Libres De Droits - 123RF">
            <a:extLst>
              <a:ext uri="{FF2B5EF4-FFF2-40B4-BE49-F238E27FC236}">
                <a16:creationId xmlns:a16="http://schemas.microsoft.com/office/drawing/2014/main" id="{B4FADC9B-754A-48D2-AA55-0908A2E6F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266757" y="650240"/>
            <a:ext cx="5658485" cy="565848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A556AAA-EA76-4F8B-9803-E6B8DAE11D28}"/>
              </a:ext>
            </a:extLst>
          </p:cNvPr>
          <p:cNvSpPr txBox="1"/>
          <p:nvPr/>
        </p:nvSpPr>
        <p:spPr>
          <a:xfrm>
            <a:off x="975360" y="1168400"/>
            <a:ext cx="10647680" cy="707886"/>
          </a:xfrm>
          <a:prstGeom prst="rect">
            <a:avLst/>
          </a:prstGeom>
          <a:noFill/>
        </p:spPr>
        <p:txBody>
          <a:bodyPr wrap="square" rtlCol="0">
            <a:spAutoFit/>
          </a:bodyPr>
          <a:lstStyle/>
          <a:p>
            <a:r>
              <a:rPr lang="fr-FR" sz="4000" b="1" dirty="0"/>
              <a:t>VEGAN                                                                    NON</a:t>
            </a:r>
          </a:p>
        </p:txBody>
      </p:sp>
      <p:sp>
        <p:nvSpPr>
          <p:cNvPr id="4" name="ZoneTexte 3">
            <a:extLst>
              <a:ext uri="{FF2B5EF4-FFF2-40B4-BE49-F238E27FC236}">
                <a16:creationId xmlns:a16="http://schemas.microsoft.com/office/drawing/2014/main" id="{4D0D9A32-E075-4007-880E-6D35A8505030}"/>
              </a:ext>
            </a:extLst>
          </p:cNvPr>
          <p:cNvSpPr txBox="1"/>
          <p:nvPr/>
        </p:nvSpPr>
        <p:spPr>
          <a:xfrm>
            <a:off x="985520" y="2111624"/>
            <a:ext cx="10637520" cy="707886"/>
          </a:xfrm>
          <a:prstGeom prst="rect">
            <a:avLst/>
          </a:prstGeom>
          <a:noFill/>
        </p:spPr>
        <p:txBody>
          <a:bodyPr wrap="square" rtlCol="0">
            <a:spAutoFit/>
          </a:bodyPr>
          <a:lstStyle/>
          <a:p>
            <a:r>
              <a:rPr lang="fr-FR" sz="4000" b="1" dirty="0"/>
              <a:t>VEGETALIEN                                                           NON</a:t>
            </a:r>
          </a:p>
        </p:txBody>
      </p:sp>
      <p:sp>
        <p:nvSpPr>
          <p:cNvPr id="5" name="ZoneTexte 4">
            <a:extLst>
              <a:ext uri="{FF2B5EF4-FFF2-40B4-BE49-F238E27FC236}">
                <a16:creationId xmlns:a16="http://schemas.microsoft.com/office/drawing/2014/main" id="{E06E6D34-E6D5-4418-A3DE-E41FEFC55193}"/>
              </a:ext>
            </a:extLst>
          </p:cNvPr>
          <p:cNvSpPr txBox="1"/>
          <p:nvPr/>
        </p:nvSpPr>
        <p:spPr>
          <a:xfrm>
            <a:off x="985520" y="3139440"/>
            <a:ext cx="10637520" cy="707886"/>
          </a:xfrm>
          <a:prstGeom prst="rect">
            <a:avLst/>
          </a:prstGeom>
          <a:noFill/>
        </p:spPr>
        <p:txBody>
          <a:bodyPr wrap="square" rtlCol="0">
            <a:spAutoFit/>
          </a:bodyPr>
          <a:lstStyle/>
          <a:p>
            <a:r>
              <a:rPr lang="fr-FR" sz="4000" b="1" dirty="0"/>
              <a:t>VEGETARIEN                                       POURQUOI PAS</a:t>
            </a:r>
          </a:p>
        </p:txBody>
      </p:sp>
      <p:sp>
        <p:nvSpPr>
          <p:cNvPr id="6" name="ZoneTexte 5">
            <a:extLst>
              <a:ext uri="{FF2B5EF4-FFF2-40B4-BE49-F238E27FC236}">
                <a16:creationId xmlns:a16="http://schemas.microsoft.com/office/drawing/2014/main" id="{E8F47BE5-83EC-4414-A02C-F522F55459FF}"/>
              </a:ext>
            </a:extLst>
          </p:cNvPr>
          <p:cNvSpPr txBox="1"/>
          <p:nvPr/>
        </p:nvSpPr>
        <p:spPr>
          <a:xfrm>
            <a:off x="985520" y="4104640"/>
            <a:ext cx="10647680" cy="707886"/>
          </a:xfrm>
          <a:prstGeom prst="rect">
            <a:avLst/>
          </a:prstGeom>
          <a:noFill/>
        </p:spPr>
        <p:txBody>
          <a:bodyPr wrap="square" rtlCol="0">
            <a:spAutoFit/>
          </a:bodyPr>
          <a:lstStyle/>
          <a:p>
            <a:r>
              <a:rPr lang="fr-FR" sz="4000" b="1" dirty="0"/>
              <a:t>FLEXITARIEN						   SANS DOUTE</a:t>
            </a:r>
          </a:p>
        </p:txBody>
      </p:sp>
      <p:sp>
        <p:nvSpPr>
          <p:cNvPr id="7" name="ZoneTexte 6">
            <a:extLst>
              <a:ext uri="{FF2B5EF4-FFF2-40B4-BE49-F238E27FC236}">
                <a16:creationId xmlns:a16="http://schemas.microsoft.com/office/drawing/2014/main" id="{EA6C470E-A518-4407-8A16-8BFC47BA80F3}"/>
              </a:ext>
            </a:extLst>
          </p:cNvPr>
          <p:cNvSpPr txBox="1"/>
          <p:nvPr/>
        </p:nvSpPr>
        <p:spPr>
          <a:xfrm>
            <a:off x="3012122" y="6098679"/>
            <a:ext cx="6233478" cy="707886"/>
          </a:xfrm>
          <a:prstGeom prst="rect">
            <a:avLst/>
          </a:prstGeom>
          <a:noFill/>
        </p:spPr>
        <p:txBody>
          <a:bodyPr wrap="square" rtlCol="0">
            <a:spAutoFit/>
          </a:bodyPr>
          <a:lstStyle/>
          <a:p>
            <a:pPr algn="ctr"/>
            <a:r>
              <a:rPr lang="fr-FR" sz="4000" b="1" dirty="0"/>
              <a:t>OMNIVORE PAR NATURE</a:t>
            </a:r>
          </a:p>
        </p:txBody>
      </p:sp>
      <p:sp>
        <p:nvSpPr>
          <p:cNvPr id="8" name="ZoneTexte 7">
            <a:extLst>
              <a:ext uri="{FF2B5EF4-FFF2-40B4-BE49-F238E27FC236}">
                <a16:creationId xmlns:a16="http://schemas.microsoft.com/office/drawing/2014/main" id="{4453DC8E-DC30-4C76-9C97-EC6E6081D4D1}"/>
              </a:ext>
            </a:extLst>
          </p:cNvPr>
          <p:cNvSpPr txBox="1"/>
          <p:nvPr/>
        </p:nvSpPr>
        <p:spPr>
          <a:xfrm>
            <a:off x="5181600" y="51435"/>
            <a:ext cx="2052320" cy="707886"/>
          </a:xfrm>
          <a:prstGeom prst="rect">
            <a:avLst/>
          </a:prstGeom>
          <a:noFill/>
        </p:spPr>
        <p:txBody>
          <a:bodyPr wrap="square" rtlCol="0">
            <a:spAutoFit/>
          </a:bodyPr>
          <a:lstStyle/>
          <a:p>
            <a:r>
              <a:rPr lang="fr-FR" sz="4000" b="1" dirty="0"/>
              <a:t>ALORS ?</a:t>
            </a:r>
          </a:p>
        </p:txBody>
      </p:sp>
      <p:sp>
        <p:nvSpPr>
          <p:cNvPr id="10" name="ZoneTexte 9">
            <a:extLst>
              <a:ext uri="{FF2B5EF4-FFF2-40B4-BE49-F238E27FC236}">
                <a16:creationId xmlns:a16="http://schemas.microsoft.com/office/drawing/2014/main" id="{F9CC10B3-44A6-48FF-86F8-D7CBF34B34A9}"/>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t>D- Le mouvement végan</a:t>
            </a:r>
          </a:p>
          <a:p>
            <a:r>
              <a:rPr lang="fr-FR" sz="800" dirty="0">
                <a:solidFill>
                  <a:srgbClr val="00B050"/>
                </a:solidFill>
              </a:rPr>
              <a:t>E- L’attitude du chrétien</a:t>
            </a:r>
          </a:p>
        </p:txBody>
      </p:sp>
      <p:sp>
        <p:nvSpPr>
          <p:cNvPr id="11" name="Espace réservé du numéro de diapositive 10">
            <a:extLst>
              <a:ext uri="{FF2B5EF4-FFF2-40B4-BE49-F238E27FC236}">
                <a16:creationId xmlns:a16="http://schemas.microsoft.com/office/drawing/2014/main" id="{D38D35A6-C67A-49E5-BC83-E61A51D3EEE9}"/>
              </a:ext>
            </a:extLst>
          </p:cNvPr>
          <p:cNvSpPr>
            <a:spLocks noGrp="1"/>
          </p:cNvSpPr>
          <p:nvPr>
            <p:ph type="sldNum" sz="quarter" idx="12"/>
          </p:nvPr>
        </p:nvSpPr>
        <p:spPr/>
        <p:txBody>
          <a:bodyPr/>
          <a:lstStyle/>
          <a:p>
            <a:fld id="{E5DCE266-CCDA-4DEB-8A9C-F7397A2B4302}" type="slidenum">
              <a:rPr lang="fr-FR" smtClean="0"/>
              <a:t>41</a:t>
            </a:fld>
            <a:endParaRPr lang="fr-FR"/>
          </a:p>
        </p:txBody>
      </p:sp>
    </p:spTree>
    <p:extLst>
      <p:ext uri="{BB962C8B-B14F-4D97-AF65-F5344CB8AC3E}">
        <p14:creationId xmlns:p14="http://schemas.microsoft.com/office/powerpoint/2010/main" val="25987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3EF68A-B8C5-4935-AD52-399786DA595A}"/>
              </a:ext>
            </a:extLst>
          </p:cNvPr>
          <p:cNvSpPr txBox="1"/>
          <p:nvPr/>
        </p:nvSpPr>
        <p:spPr>
          <a:xfrm>
            <a:off x="1026544" y="495983"/>
            <a:ext cx="10698096" cy="523220"/>
          </a:xfrm>
          <a:prstGeom prst="rect">
            <a:avLst/>
          </a:prstGeom>
          <a:noFill/>
        </p:spPr>
        <p:txBody>
          <a:bodyPr wrap="square" rtlCol="0">
            <a:spAutoFit/>
          </a:bodyPr>
          <a:lstStyle/>
          <a:p>
            <a:r>
              <a:rPr lang="fr-FR" sz="2800" b="1" dirty="0"/>
              <a:t>F- L’attitude du chrétien et l’expérience à tirer du Grand Confinement.</a:t>
            </a:r>
          </a:p>
        </p:txBody>
      </p:sp>
      <p:sp>
        <p:nvSpPr>
          <p:cNvPr id="3" name="ZoneTexte 2">
            <a:extLst>
              <a:ext uri="{FF2B5EF4-FFF2-40B4-BE49-F238E27FC236}">
                <a16:creationId xmlns:a16="http://schemas.microsoft.com/office/drawing/2014/main" id="{2592C82A-BFEC-4334-8395-8547393371F5}"/>
              </a:ext>
            </a:extLst>
          </p:cNvPr>
          <p:cNvSpPr txBox="1"/>
          <p:nvPr/>
        </p:nvSpPr>
        <p:spPr>
          <a:xfrm>
            <a:off x="1035170" y="1088845"/>
            <a:ext cx="11156830" cy="492443"/>
          </a:xfrm>
          <a:prstGeom prst="rect">
            <a:avLst/>
          </a:prstGeom>
          <a:noFill/>
        </p:spPr>
        <p:txBody>
          <a:bodyPr wrap="square" rtlCol="0">
            <a:spAutoFit/>
          </a:bodyPr>
          <a:lstStyle/>
          <a:p>
            <a:pPr marL="285750" indent="-285750">
              <a:buFont typeface="Wingdings" panose="05000000000000000000" pitchFamily="2" charset="2"/>
              <a:buChar char="Ø"/>
            </a:pPr>
            <a:r>
              <a:rPr lang="fr-FR" dirty="0"/>
              <a:t>Quelques suggestions ?</a:t>
            </a:r>
          </a:p>
          <a:p>
            <a:endParaRPr lang="fr-FR" sz="800" dirty="0"/>
          </a:p>
        </p:txBody>
      </p:sp>
      <p:sp>
        <p:nvSpPr>
          <p:cNvPr id="4" name="ZoneTexte 3">
            <a:extLst>
              <a:ext uri="{FF2B5EF4-FFF2-40B4-BE49-F238E27FC236}">
                <a16:creationId xmlns:a16="http://schemas.microsoft.com/office/drawing/2014/main" id="{845EC063-4411-4B4D-A037-922E5C5ECE26}"/>
              </a:ext>
            </a:extLst>
          </p:cNvPr>
          <p:cNvSpPr txBox="1"/>
          <p:nvPr/>
        </p:nvSpPr>
        <p:spPr>
          <a:xfrm>
            <a:off x="1402080" y="4791848"/>
            <a:ext cx="1078992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Est-ce raisonnable de consommer de la viande à chaque repas et même quotidiennement ?</a:t>
            </a:r>
          </a:p>
        </p:txBody>
      </p:sp>
      <p:sp>
        <p:nvSpPr>
          <p:cNvPr id="5" name="ZoneTexte 4">
            <a:extLst>
              <a:ext uri="{FF2B5EF4-FFF2-40B4-BE49-F238E27FC236}">
                <a16:creationId xmlns:a16="http://schemas.microsoft.com/office/drawing/2014/main" id="{BA84296C-A78C-4065-B97A-EB3C50DC4864}"/>
              </a:ext>
            </a:extLst>
          </p:cNvPr>
          <p:cNvSpPr txBox="1"/>
          <p:nvPr/>
        </p:nvSpPr>
        <p:spPr>
          <a:xfrm>
            <a:off x="1402080" y="4243208"/>
            <a:ext cx="1078992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Est-ce raisonnable de consommer des légumes ou fruits hors saison, des cerises à Noël ?</a:t>
            </a:r>
          </a:p>
        </p:txBody>
      </p:sp>
      <p:sp>
        <p:nvSpPr>
          <p:cNvPr id="6" name="ZoneTexte 5">
            <a:extLst>
              <a:ext uri="{FF2B5EF4-FFF2-40B4-BE49-F238E27FC236}">
                <a16:creationId xmlns:a16="http://schemas.microsoft.com/office/drawing/2014/main" id="{6856920E-C533-452B-9C26-F5AA28F3FDF5}"/>
              </a:ext>
            </a:extLst>
          </p:cNvPr>
          <p:cNvSpPr txBox="1"/>
          <p:nvPr/>
        </p:nvSpPr>
        <p:spPr>
          <a:xfrm>
            <a:off x="1402080" y="1581288"/>
            <a:ext cx="747776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Est-ce raisonnable de consommer des produits importés par avion ?</a:t>
            </a:r>
          </a:p>
        </p:txBody>
      </p:sp>
      <p:sp>
        <p:nvSpPr>
          <p:cNvPr id="7" name="ZoneTexte 6">
            <a:extLst>
              <a:ext uri="{FF2B5EF4-FFF2-40B4-BE49-F238E27FC236}">
                <a16:creationId xmlns:a16="http://schemas.microsoft.com/office/drawing/2014/main" id="{207FFFA3-8DC8-442A-937F-CA1E466789B0}"/>
              </a:ext>
            </a:extLst>
          </p:cNvPr>
          <p:cNvSpPr txBox="1"/>
          <p:nvPr/>
        </p:nvSpPr>
        <p:spPr>
          <a:xfrm>
            <a:off x="1402080" y="2119768"/>
            <a:ext cx="728472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Est-ce raisonnable de consommer des produits qui ne sont pas locaux ?</a:t>
            </a:r>
          </a:p>
        </p:txBody>
      </p:sp>
      <p:sp>
        <p:nvSpPr>
          <p:cNvPr id="8" name="ZoneTexte 7">
            <a:extLst>
              <a:ext uri="{FF2B5EF4-FFF2-40B4-BE49-F238E27FC236}">
                <a16:creationId xmlns:a16="http://schemas.microsoft.com/office/drawing/2014/main" id="{710904CA-6DBF-444D-926A-2A71AD9EB2C2}"/>
              </a:ext>
            </a:extLst>
          </p:cNvPr>
          <p:cNvSpPr txBox="1"/>
          <p:nvPr/>
        </p:nvSpPr>
        <p:spPr>
          <a:xfrm>
            <a:off x="1402080" y="2658248"/>
            <a:ext cx="1078992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Est-ce raisonnable d’avoir une voiture, un bateau, un tracteur, de 150 CH et plus ?</a:t>
            </a:r>
          </a:p>
        </p:txBody>
      </p:sp>
      <p:sp>
        <p:nvSpPr>
          <p:cNvPr id="10" name="ZoneTexte 9">
            <a:extLst>
              <a:ext uri="{FF2B5EF4-FFF2-40B4-BE49-F238E27FC236}">
                <a16:creationId xmlns:a16="http://schemas.microsoft.com/office/drawing/2014/main" id="{D760FBFD-1211-4380-9F4A-9BEBF4494DFE}"/>
              </a:ext>
            </a:extLst>
          </p:cNvPr>
          <p:cNvSpPr txBox="1"/>
          <p:nvPr/>
        </p:nvSpPr>
        <p:spPr>
          <a:xfrm>
            <a:off x="1402080" y="5848488"/>
            <a:ext cx="1078992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Est-ce raisonnable de prendre sa voiture pour aller à la réunion de prière en semaine plutôt que par Zoom ?</a:t>
            </a:r>
          </a:p>
        </p:txBody>
      </p:sp>
      <p:sp>
        <p:nvSpPr>
          <p:cNvPr id="11" name="ZoneTexte 10">
            <a:extLst>
              <a:ext uri="{FF2B5EF4-FFF2-40B4-BE49-F238E27FC236}">
                <a16:creationId xmlns:a16="http://schemas.microsoft.com/office/drawing/2014/main" id="{A14605F3-5699-40ED-95BB-D05972469329}"/>
              </a:ext>
            </a:extLst>
          </p:cNvPr>
          <p:cNvSpPr txBox="1"/>
          <p:nvPr/>
        </p:nvSpPr>
        <p:spPr>
          <a:xfrm>
            <a:off x="1402080" y="3196728"/>
            <a:ext cx="851408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Est-ce raisonnable de prendre ses vacances sur une plage à 11H d’avion de chez soi ?</a:t>
            </a:r>
          </a:p>
        </p:txBody>
      </p:sp>
      <p:sp>
        <p:nvSpPr>
          <p:cNvPr id="12" name="ZoneTexte 11">
            <a:extLst>
              <a:ext uri="{FF2B5EF4-FFF2-40B4-BE49-F238E27FC236}">
                <a16:creationId xmlns:a16="http://schemas.microsoft.com/office/drawing/2014/main" id="{CB8EDF40-CC1D-4763-8E20-8E5B06A74C53}"/>
              </a:ext>
            </a:extLst>
          </p:cNvPr>
          <p:cNvSpPr txBox="1"/>
          <p:nvPr/>
        </p:nvSpPr>
        <p:spPr>
          <a:xfrm>
            <a:off x="1402080" y="5320030"/>
            <a:ext cx="1078992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Est-ce raisonnable d’aller au bureau 5 jours par semaine pour ceux pour lesquels le télétravail est possible ?</a:t>
            </a:r>
          </a:p>
        </p:txBody>
      </p:sp>
      <p:sp>
        <p:nvSpPr>
          <p:cNvPr id="13" name="ZoneTexte 12">
            <a:extLst>
              <a:ext uri="{FF2B5EF4-FFF2-40B4-BE49-F238E27FC236}">
                <a16:creationId xmlns:a16="http://schemas.microsoft.com/office/drawing/2014/main" id="{1DDBEB51-A4FB-4043-8FF3-26CEBA319CC6}"/>
              </a:ext>
            </a:extLst>
          </p:cNvPr>
          <p:cNvSpPr txBox="1"/>
          <p:nvPr/>
        </p:nvSpPr>
        <p:spPr>
          <a:xfrm>
            <a:off x="1402080" y="6386968"/>
            <a:ext cx="1078992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Est-ce une attitude chrétienne de …</a:t>
            </a:r>
          </a:p>
        </p:txBody>
      </p:sp>
      <p:sp>
        <p:nvSpPr>
          <p:cNvPr id="14" name="ZoneTexte 13">
            <a:extLst>
              <a:ext uri="{FF2B5EF4-FFF2-40B4-BE49-F238E27FC236}">
                <a16:creationId xmlns:a16="http://schemas.microsoft.com/office/drawing/2014/main" id="{B59FF46E-E01B-48A2-9658-C0FD9C8864F0}"/>
              </a:ext>
            </a:extLst>
          </p:cNvPr>
          <p:cNvSpPr txBox="1"/>
          <p:nvPr/>
        </p:nvSpPr>
        <p:spPr>
          <a:xfrm>
            <a:off x="0" y="0"/>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t>C- Agriculture Systémique, AgroEcologie ?</a:t>
            </a:r>
          </a:p>
          <a:p>
            <a:r>
              <a:rPr lang="fr-FR" sz="800" dirty="0"/>
              <a:t>D- Le mouvement végan</a:t>
            </a:r>
          </a:p>
          <a:p>
            <a:r>
              <a:rPr lang="fr-FR" sz="800" dirty="0">
                <a:solidFill>
                  <a:srgbClr val="00B050"/>
                </a:solidFill>
              </a:rPr>
              <a:t>E- L’attitude du chrétien</a:t>
            </a:r>
          </a:p>
        </p:txBody>
      </p:sp>
      <p:sp>
        <p:nvSpPr>
          <p:cNvPr id="15" name="Espace réservé du numéro de diapositive 14">
            <a:extLst>
              <a:ext uri="{FF2B5EF4-FFF2-40B4-BE49-F238E27FC236}">
                <a16:creationId xmlns:a16="http://schemas.microsoft.com/office/drawing/2014/main" id="{9102154D-5A65-4989-9B06-890E29110C95}"/>
              </a:ext>
            </a:extLst>
          </p:cNvPr>
          <p:cNvSpPr>
            <a:spLocks noGrp="1"/>
          </p:cNvSpPr>
          <p:nvPr>
            <p:ph type="sldNum" sz="quarter" idx="12"/>
          </p:nvPr>
        </p:nvSpPr>
        <p:spPr/>
        <p:txBody>
          <a:bodyPr/>
          <a:lstStyle/>
          <a:p>
            <a:fld id="{E5DCE266-CCDA-4DEB-8A9C-F7397A2B4302}" type="slidenum">
              <a:rPr lang="fr-FR" smtClean="0"/>
              <a:t>42</a:t>
            </a:fld>
            <a:endParaRPr lang="fr-FR"/>
          </a:p>
        </p:txBody>
      </p:sp>
      <p:sp>
        <p:nvSpPr>
          <p:cNvPr id="16" name="ZoneTexte 15">
            <a:extLst>
              <a:ext uri="{FF2B5EF4-FFF2-40B4-BE49-F238E27FC236}">
                <a16:creationId xmlns:a16="http://schemas.microsoft.com/office/drawing/2014/main" id="{EFFD4040-B4A9-431E-9A7E-AA3B1CFB07BB}"/>
              </a:ext>
            </a:extLst>
          </p:cNvPr>
          <p:cNvSpPr txBox="1"/>
          <p:nvPr/>
        </p:nvSpPr>
        <p:spPr>
          <a:xfrm>
            <a:off x="1402080" y="3725048"/>
            <a:ext cx="8920480"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Est-ce raisonnable de prendre sa voiture pour aller à moins de 5 km plutôt qu’en vélo ?</a:t>
            </a:r>
          </a:p>
        </p:txBody>
      </p:sp>
    </p:spTree>
    <p:extLst>
      <p:ext uri="{BB962C8B-B14F-4D97-AF65-F5344CB8AC3E}">
        <p14:creationId xmlns:p14="http://schemas.microsoft.com/office/powerpoint/2010/main" val="38532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p:stCondLst>
                              <p:cond delay="0"/>
                            </p:stCondLst>
                            <p:childTnLst>
                              <p:par>
                                <p:cTn id="40" presetID="2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P spid="13"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0C2B8EE-D8B0-488A-883D-7D10949E8928}"/>
              </a:ext>
            </a:extLst>
          </p:cNvPr>
          <p:cNvSpPr txBox="1"/>
          <p:nvPr/>
        </p:nvSpPr>
        <p:spPr>
          <a:xfrm>
            <a:off x="5917710" y="4762083"/>
            <a:ext cx="5615471" cy="1430090"/>
          </a:xfrm>
          <a:prstGeom prst="rect">
            <a:avLst/>
          </a:prstGeom>
        </p:spPr>
        <p:txBody>
          <a:bodyPr vert="horz" lIns="91440" tIns="45720" rIns="91440" bIns="45720" rtlCol="0" anchor="ctr">
            <a:normAutofit/>
          </a:bodyPr>
          <a:lstStyle/>
          <a:p>
            <a:pPr algn="ctr">
              <a:lnSpc>
                <a:spcPct val="90000"/>
              </a:lnSpc>
              <a:spcAft>
                <a:spcPts val="600"/>
              </a:spcAft>
            </a:pPr>
            <a:r>
              <a:rPr lang="en-US" sz="2400" dirty="0">
                <a:solidFill>
                  <a:srgbClr val="000000"/>
                </a:solidFill>
              </a:rPr>
              <a:t>QUESTIONS  /  REACTIONS</a:t>
            </a:r>
          </a:p>
          <a:p>
            <a:pPr algn="ctr">
              <a:lnSpc>
                <a:spcPct val="90000"/>
              </a:lnSpc>
              <a:spcAft>
                <a:spcPts val="600"/>
              </a:spcAft>
            </a:pPr>
            <a:endParaRPr lang="en-US" sz="2400" dirty="0">
              <a:solidFill>
                <a:srgbClr val="000000"/>
              </a:solidFill>
            </a:endParaRPr>
          </a:p>
          <a:p>
            <a:pPr algn="ctr">
              <a:lnSpc>
                <a:spcPct val="90000"/>
              </a:lnSpc>
              <a:spcAft>
                <a:spcPts val="600"/>
              </a:spcAft>
            </a:pPr>
            <a:r>
              <a:rPr lang="en-US" sz="2400" dirty="0">
                <a:solidFill>
                  <a:srgbClr val="000000"/>
                </a:solidFill>
              </a:rPr>
              <a:t>COMMENTAIRES</a:t>
            </a:r>
          </a:p>
        </p:txBody>
      </p:sp>
      <p:sp>
        <p:nvSpPr>
          <p:cNvPr id="7" name="ZoneTexte 6">
            <a:extLst>
              <a:ext uri="{FF2B5EF4-FFF2-40B4-BE49-F238E27FC236}">
                <a16:creationId xmlns:a16="http://schemas.microsoft.com/office/drawing/2014/main" id="{8C239581-0896-43BD-BE38-9EAD68F5A91C}"/>
              </a:ext>
            </a:extLst>
          </p:cNvPr>
          <p:cNvSpPr txBox="1"/>
          <p:nvPr/>
        </p:nvSpPr>
        <p:spPr>
          <a:xfrm>
            <a:off x="5593041" y="83762"/>
            <a:ext cx="6449661" cy="830997"/>
          </a:xfrm>
          <a:prstGeom prst="rect">
            <a:avLst/>
          </a:prstGeom>
          <a:noFill/>
        </p:spPr>
        <p:txBody>
          <a:bodyPr wrap="square" rtlCol="0">
            <a:spAutoFit/>
          </a:bodyPr>
          <a:lstStyle/>
          <a:p>
            <a:r>
              <a:rPr lang="fr-FR" sz="4800" b="1" dirty="0"/>
              <a:t>Le mouvement VEGAN</a:t>
            </a:r>
          </a:p>
        </p:txBody>
      </p:sp>
      <p:pic>
        <p:nvPicPr>
          <p:cNvPr id="5" name="Image 4" descr="Une image contenant neige, signe, montagne, homme&#10;&#10;Description générée automatiquement">
            <a:extLst>
              <a:ext uri="{FF2B5EF4-FFF2-40B4-BE49-F238E27FC236}">
                <a16:creationId xmlns:a16="http://schemas.microsoft.com/office/drawing/2014/main" id="{9365CBA2-A202-4EBF-B752-75CB28B15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89" y="-11173"/>
            <a:ext cx="5592601" cy="6869173"/>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3E315D07-E289-4F9F-A00F-85E23A636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18" y="2929548"/>
            <a:ext cx="2809875" cy="1628775"/>
          </a:xfrm>
          <a:prstGeom prst="rect">
            <a:avLst/>
          </a:prstGeom>
        </p:spPr>
      </p:pic>
      <p:grpSp>
        <p:nvGrpSpPr>
          <p:cNvPr id="9" name="Groupe 8">
            <a:extLst>
              <a:ext uri="{FF2B5EF4-FFF2-40B4-BE49-F238E27FC236}">
                <a16:creationId xmlns:a16="http://schemas.microsoft.com/office/drawing/2014/main" id="{B4D09A4A-3D9F-4C19-A0D8-CACDF207D90B}"/>
              </a:ext>
            </a:extLst>
          </p:cNvPr>
          <p:cNvGrpSpPr/>
          <p:nvPr/>
        </p:nvGrpSpPr>
        <p:grpSpPr>
          <a:xfrm>
            <a:off x="6550511" y="1557388"/>
            <a:ext cx="4286250" cy="1209109"/>
            <a:chOff x="6550511" y="1557388"/>
            <a:chExt cx="4286250" cy="1209109"/>
          </a:xfrm>
        </p:grpSpPr>
        <p:pic>
          <p:nvPicPr>
            <p:cNvPr id="6" name="Image 5" descr="Une image contenant dessin, crépuscule&#10;&#10;Description générée automatiquement">
              <a:extLst>
                <a:ext uri="{FF2B5EF4-FFF2-40B4-BE49-F238E27FC236}">
                  <a16:creationId xmlns:a16="http://schemas.microsoft.com/office/drawing/2014/main" id="{87A0188E-6B04-4C2E-8814-2AB98E8DD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511" y="1557388"/>
              <a:ext cx="4286250" cy="1168400"/>
            </a:xfrm>
            <a:prstGeom prst="rect">
              <a:avLst/>
            </a:prstGeom>
          </p:spPr>
        </p:pic>
        <p:sp>
          <p:nvSpPr>
            <p:cNvPr id="3" name="ZoneTexte 2">
              <a:extLst>
                <a:ext uri="{FF2B5EF4-FFF2-40B4-BE49-F238E27FC236}">
                  <a16:creationId xmlns:a16="http://schemas.microsoft.com/office/drawing/2014/main" id="{12870884-E99B-40F8-BFA8-A8D07C2EE723}"/>
                </a:ext>
              </a:extLst>
            </p:cNvPr>
            <p:cNvSpPr txBox="1"/>
            <p:nvPr/>
          </p:nvSpPr>
          <p:spPr>
            <a:xfrm>
              <a:off x="8016240" y="2458720"/>
              <a:ext cx="2621280" cy="307777"/>
            </a:xfrm>
            <a:prstGeom prst="rect">
              <a:avLst/>
            </a:prstGeom>
            <a:noFill/>
          </p:spPr>
          <p:txBody>
            <a:bodyPr wrap="square" rtlCol="0">
              <a:spAutoFit/>
            </a:bodyPr>
            <a:lstStyle/>
            <a:p>
              <a:r>
                <a:rPr lang="fr-FR" sz="1400" dirty="0">
                  <a:solidFill>
                    <a:schemeClr val="bg1"/>
                  </a:solidFill>
                </a:rPr>
                <a:t>Non, plus jamais ça !</a:t>
              </a:r>
            </a:p>
          </p:txBody>
        </p:sp>
      </p:grpSp>
      <p:sp>
        <p:nvSpPr>
          <p:cNvPr id="10" name="ZoneTexte 9">
            <a:extLst>
              <a:ext uri="{FF2B5EF4-FFF2-40B4-BE49-F238E27FC236}">
                <a16:creationId xmlns:a16="http://schemas.microsoft.com/office/drawing/2014/main" id="{F0DED7AA-A42B-44F4-84BB-A98FFAA998BA}"/>
              </a:ext>
            </a:extLst>
          </p:cNvPr>
          <p:cNvSpPr txBox="1"/>
          <p:nvPr/>
        </p:nvSpPr>
        <p:spPr>
          <a:xfrm>
            <a:off x="5038892" y="6385528"/>
            <a:ext cx="7153107" cy="338554"/>
          </a:xfrm>
          <a:prstGeom prst="rect">
            <a:avLst/>
          </a:prstGeom>
          <a:noFill/>
        </p:spPr>
        <p:txBody>
          <a:bodyPr wrap="square" rtlCol="0">
            <a:spAutoFit/>
          </a:bodyPr>
          <a:lstStyle/>
          <a:p>
            <a:pPr algn="ctr"/>
            <a:r>
              <a:rPr lang="fr-FR" sz="1600" dirty="0"/>
              <a:t>Par Henri CAZAJUS dans le cadre de BALS 2020   henri.cazajus@wanadoo.fr</a:t>
            </a:r>
          </a:p>
        </p:txBody>
      </p:sp>
    </p:spTree>
    <p:extLst>
      <p:ext uri="{BB962C8B-B14F-4D97-AF65-F5344CB8AC3E}">
        <p14:creationId xmlns:p14="http://schemas.microsoft.com/office/powerpoint/2010/main" val="39998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BDB18D7-FBA9-43A4-86CC-5A608F1943A5}"/>
              </a:ext>
            </a:extLst>
          </p:cNvPr>
          <p:cNvSpPr txBox="1"/>
          <p:nvPr/>
        </p:nvSpPr>
        <p:spPr>
          <a:xfrm>
            <a:off x="1035170" y="1190445"/>
            <a:ext cx="10006640" cy="1815882"/>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Genèse 2 v15-16 : Et l'Éternel Dieu prit l'homme et le plaça dans le jardin d'Éden pour le cultiver et pour le garder. Et l'Éternel Dieu commanda à l'homme, disant : </a:t>
            </a:r>
            <a:r>
              <a:rPr lang="fr-FR" sz="2800" dirty="0">
                <a:solidFill>
                  <a:srgbClr val="00B0F0"/>
                </a:solidFill>
              </a:rPr>
              <a:t>tu mangeras librement de tout arbre du jardin</a:t>
            </a:r>
            <a:r>
              <a:rPr lang="fr-FR" sz="2800" dirty="0"/>
              <a:t>.</a:t>
            </a:r>
          </a:p>
        </p:txBody>
      </p:sp>
      <p:sp>
        <p:nvSpPr>
          <p:cNvPr id="3" name="ZoneTexte 2">
            <a:extLst>
              <a:ext uri="{FF2B5EF4-FFF2-40B4-BE49-F238E27FC236}">
                <a16:creationId xmlns:a16="http://schemas.microsoft.com/office/drawing/2014/main" id="{F4690920-3237-44F2-B0DF-2E7AC5BF911B}"/>
              </a:ext>
            </a:extLst>
          </p:cNvPr>
          <p:cNvSpPr txBox="1"/>
          <p:nvPr/>
        </p:nvSpPr>
        <p:spPr>
          <a:xfrm>
            <a:off x="1026545" y="495983"/>
            <a:ext cx="10006640" cy="523220"/>
          </a:xfrm>
          <a:prstGeom prst="rect">
            <a:avLst/>
          </a:prstGeom>
          <a:noFill/>
        </p:spPr>
        <p:txBody>
          <a:bodyPr wrap="square" rtlCol="0">
            <a:spAutoFit/>
          </a:bodyPr>
          <a:lstStyle/>
          <a:p>
            <a:r>
              <a:rPr lang="fr-FR" sz="2800" b="1" dirty="0"/>
              <a:t>A- Les trois piliers du développement durable dans la Genèse …</a:t>
            </a:r>
          </a:p>
        </p:txBody>
      </p:sp>
      <p:sp>
        <p:nvSpPr>
          <p:cNvPr id="5" name="Organigramme : Alternative 4">
            <a:extLst>
              <a:ext uri="{FF2B5EF4-FFF2-40B4-BE49-F238E27FC236}">
                <a16:creationId xmlns:a16="http://schemas.microsoft.com/office/drawing/2014/main" id="{BF662A8D-29CD-4830-A874-9328E2E38175}"/>
              </a:ext>
            </a:extLst>
          </p:cNvPr>
          <p:cNvSpPr/>
          <p:nvPr/>
        </p:nvSpPr>
        <p:spPr>
          <a:xfrm>
            <a:off x="1174460" y="3950168"/>
            <a:ext cx="10284901" cy="7087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F64E807-39E3-4502-A396-8E37DF6E6957}"/>
              </a:ext>
            </a:extLst>
          </p:cNvPr>
          <p:cNvSpPr/>
          <p:nvPr/>
        </p:nvSpPr>
        <p:spPr>
          <a:xfrm>
            <a:off x="1174460" y="4070570"/>
            <a:ext cx="10284901" cy="461665"/>
          </a:xfrm>
          <a:prstGeom prst="rect">
            <a:avLst/>
          </a:prstGeom>
        </p:spPr>
        <p:txBody>
          <a:bodyPr wrap="square">
            <a:spAutoFit/>
          </a:bodyPr>
          <a:lstStyle/>
          <a:p>
            <a:pPr algn="ctr"/>
            <a:r>
              <a:rPr lang="fr-FR" sz="2400" dirty="0">
                <a:solidFill>
                  <a:schemeClr val="bg1"/>
                </a:solidFill>
              </a:rPr>
              <a:t>Au commencement l’homme était donc fructivore !</a:t>
            </a:r>
          </a:p>
        </p:txBody>
      </p:sp>
      <p:sp>
        <p:nvSpPr>
          <p:cNvPr id="4" name="ZoneTexte 3">
            <a:extLst>
              <a:ext uri="{FF2B5EF4-FFF2-40B4-BE49-F238E27FC236}">
                <a16:creationId xmlns:a16="http://schemas.microsoft.com/office/drawing/2014/main" id="{4302042F-FD5C-482B-967A-5E4D971899EF}"/>
              </a:ext>
            </a:extLst>
          </p:cNvPr>
          <p:cNvSpPr txBox="1"/>
          <p:nvPr/>
        </p:nvSpPr>
        <p:spPr>
          <a:xfrm>
            <a:off x="1310640" y="3200400"/>
            <a:ext cx="9011920" cy="369332"/>
          </a:xfrm>
          <a:prstGeom prst="rect">
            <a:avLst/>
          </a:prstGeom>
          <a:noFill/>
        </p:spPr>
        <p:txBody>
          <a:bodyPr wrap="square" rtlCol="0">
            <a:spAutoFit/>
          </a:bodyPr>
          <a:lstStyle/>
          <a:p>
            <a:r>
              <a:rPr lang="fr-FR" dirty="0"/>
              <a:t>De ce verset on peut déjà tirer une information sur le sujet qui nous préoccupe :</a:t>
            </a:r>
          </a:p>
        </p:txBody>
      </p:sp>
      <p:sp>
        <p:nvSpPr>
          <p:cNvPr id="8" name="Espace réservé du numéro de diapositive 7">
            <a:extLst>
              <a:ext uri="{FF2B5EF4-FFF2-40B4-BE49-F238E27FC236}">
                <a16:creationId xmlns:a16="http://schemas.microsoft.com/office/drawing/2014/main" id="{5668F47A-BA59-4BC0-AD66-BC49CFA41899}"/>
              </a:ext>
            </a:extLst>
          </p:cNvPr>
          <p:cNvSpPr>
            <a:spLocks noGrp="1"/>
          </p:cNvSpPr>
          <p:nvPr>
            <p:ph type="sldNum" sz="quarter" idx="12"/>
          </p:nvPr>
        </p:nvSpPr>
        <p:spPr/>
        <p:txBody>
          <a:bodyPr/>
          <a:lstStyle/>
          <a:p>
            <a:fld id="{E5DCE266-CCDA-4DEB-8A9C-F7397A2B4302}" type="slidenum">
              <a:rPr lang="fr-FR" smtClean="0"/>
              <a:t>5</a:t>
            </a:fld>
            <a:endParaRPr lang="fr-FR"/>
          </a:p>
        </p:txBody>
      </p:sp>
    </p:spTree>
    <p:extLst>
      <p:ext uri="{BB962C8B-B14F-4D97-AF65-F5344CB8AC3E}">
        <p14:creationId xmlns:p14="http://schemas.microsoft.com/office/powerpoint/2010/main" val="187959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332685"/>
            <a:ext cx="9506309" cy="523220"/>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Alimentation et environnement</a:t>
            </a:r>
            <a:endParaRPr lang="fr-FR" dirty="0"/>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638223"/>
            <a:ext cx="9514934" cy="523220"/>
          </a:xfrm>
          <a:prstGeom prst="rect">
            <a:avLst/>
          </a:prstGeom>
          <a:noFill/>
        </p:spPr>
        <p:txBody>
          <a:bodyPr wrap="square" rtlCol="0">
            <a:spAutoFit/>
          </a:bodyPr>
          <a:lstStyle/>
          <a:p>
            <a:r>
              <a:rPr lang="fr-FR" sz="2800" b="1" dirty="0"/>
              <a:t>B- Régime alimentaire de l’Homme et son impact écologique !</a:t>
            </a:r>
          </a:p>
        </p:txBody>
      </p:sp>
      <p:pic>
        <p:nvPicPr>
          <p:cNvPr id="5" name="Image 4" descr="Une image contenant capture d’écran&#10;&#10;Description générée automatiquement">
            <a:extLst>
              <a:ext uri="{FF2B5EF4-FFF2-40B4-BE49-F238E27FC236}">
                <a16:creationId xmlns:a16="http://schemas.microsoft.com/office/drawing/2014/main" id="{8BCF2008-AAD6-4433-B663-7D0060E98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886" y="1722755"/>
            <a:ext cx="9978593" cy="4907120"/>
          </a:xfrm>
          <a:prstGeom prst="rect">
            <a:avLst/>
          </a:prstGeom>
        </p:spPr>
      </p:pic>
      <p:sp>
        <p:nvSpPr>
          <p:cNvPr id="6" name="ZoneTexte 5">
            <a:extLst>
              <a:ext uri="{FF2B5EF4-FFF2-40B4-BE49-F238E27FC236}">
                <a16:creationId xmlns:a16="http://schemas.microsoft.com/office/drawing/2014/main" id="{2B30DD3C-15E0-478B-96E0-969BFE2022A0}"/>
              </a:ext>
            </a:extLst>
          </p:cNvPr>
          <p:cNvSpPr txBox="1"/>
          <p:nvPr/>
        </p:nvSpPr>
        <p:spPr>
          <a:xfrm>
            <a:off x="0" y="-5136"/>
            <a:ext cx="2795150" cy="707886"/>
          </a:xfrm>
          <a:prstGeom prst="rect">
            <a:avLst/>
          </a:prstGeom>
          <a:noFill/>
        </p:spPr>
        <p:txBody>
          <a:bodyPr wrap="square" rtlCol="0">
            <a:spAutoFit/>
          </a:bodyPr>
          <a:lstStyle/>
          <a:p>
            <a:r>
              <a:rPr lang="fr-FR" sz="800" dirty="0"/>
              <a:t>A- Les 3 piliers du développement durable</a:t>
            </a:r>
          </a:p>
          <a:p>
            <a:r>
              <a:rPr lang="fr-FR" sz="800" dirty="0">
                <a:solidFill>
                  <a:srgbClr val="00B050"/>
                </a:solidFill>
              </a:rPr>
              <a:t>B- Régime alimentaire, impact écologique</a:t>
            </a:r>
          </a:p>
          <a:p>
            <a:r>
              <a:rPr lang="fr-FR" sz="800" dirty="0"/>
              <a:t>C- Agriculture Systémique, AgroEcologie ?</a:t>
            </a:r>
          </a:p>
          <a:p>
            <a:r>
              <a:rPr lang="fr-FR" sz="800" dirty="0"/>
              <a:t>D- Le mouvement végan</a:t>
            </a:r>
          </a:p>
          <a:p>
            <a:r>
              <a:rPr lang="fr-FR" sz="800" dirty="0"/>
              <a:t>E- L’attitude du chrétien</a:t>
            </a:r>
          </a:p>
        </p:txBody>
      </p:sp>
      <p:sp>
        <p:nvSpPr>
          <p:cNvPr id="4" name="Espace réservé du numéro de diapositive 3">
            <a:extLst>
              <a:ext uri="{FF2B5EF4-FFF2-40B4-BE49-F238E27FC236}">
                <a16:creationId xmlns:a16="http://schemas.microsoft.com/office/drawing/2014/main" id="{7A3BECAD-CDB9-49C5-A85B-3A92FD43C049}"/>
              </a:ext>
            </a:extLst>
          </p:cNvPr>
          <p:cNvSpPr>
            <a:spLocks noGrp="1"/>
          </p:cNvSpPr>
          <p:nvPr>
            <p:ph type="sldNum" sz="quarter" idx="12"/>
          </p:nvPr>
        </p:nvSpPr>
        <p:spPr/>
        <p:txBody>
          <a:bodyPr/>
          <a:lstStyle/>
          <a:p>
            <a:fld id="{E5DCE266-CCDA-4DEB-8A9C-F7397A2B4302}" type="slidenum">
              <a:rPr lang="fr-FR" smtClean="0"/>
              <a:t>6</a:t>
            </a:fld>
            <a:endParaRPr lang="fr-FR"/>
          </a:p>
        </p:txBody>
      </p:sp>
    </p:spTree>
    <p:extLst>
      <p:ext uri="{BB962C8B-B14F-4D97-AF65-F5344CB8AC3E}">
        <p14:creationId xmlns:p14="http://schemas.microsoft.com/office/powerpoint/2010/main" val="73211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90445"/>
            <a:ext cx="9506309" cy="523220"/>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Production de Gaz à Effet de Serre par les ménages en France</a:t>
            </a:r>
            <a:endParaRPr lang="fr-FR" dirty="0"/>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495983"/>
            <a:ext cx="9514934" cy="523220"/>
          </a:xfrm>
          <a:prstGeom prst="rect">
            <a:avLst/>
          </a:prstGeom>
          <a:noFill/>
        </p:spPr>
        <p:txBody>
          <a:bodyPr wrap="square" rtlCol="0">
            <a:spAutoFit/>
          </a:bodyPr>
          <a:lstStyle/>
          <a:p>
            <a:r>
              <a:rPr lang="fr-FR" sz="2800" b="1" dirty="0"/>
              <a:t>B- Régime alimentaire de l’Homme et son impact écologique !</a:t>
            </a:r>
          </a:p>
        </p:txBody>
      </p:sp>
      <p:pic>
        <p:nvPicPr>
          <p:cNvPr id="5" name="Image 4" descr="Une image contenant capture d’écran&#10;&#10;Description générée automatiquement">
            <a:extLst>
              <a:ext uri="{FF2B5EF4-FFF2-40B4-BE49-F238E27FC236}">
                <a16:creationId xmlns:a16="http://schemas.microsoft.com/office/drawing/2014/main" id="{698B989D-19C8-4B07-803E-051E1399D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525" y="2116772"/>
            <a:ext cx="4552950" cy="4371975"/>
          </a:xfrm>
          <a:prstGeom prst="rect">
            <a:avLst/>
          </a:prstGeom>
        </p:spPr>
      </p:pic>
      <p:sp>
        <p:nvSpPr>
          <p:cNvPr id="6" name="Rectangle 5">
            <a:extLst>
              <a:ext uri="{FF2B5EF4-FFF2-40B4-BE49-F238E27FC236}">
                <a16:creationId xmlns:a16="http://schemas.microsoft.com/office/drawing/2014/main" id="{054323BA-0BEA-41D7-B282-62E528D819DB}"/>
              </a:ext>
            </a:extLst>
          </p:cNvPr>
          <p:cNvSpPr/>
          <p:nvPr/>
        </p:nvSpPr>
        <p:spPr>
          <a:xfrm>
            <a:off x="2799872" y="6362017"/>
            <a:ext cx="6714787" cy="369332"/>
          </a:xfrm>
          <a:prstGeom prst="rect">
            <a:avLst/>
          </a:prstGeom>
        </p:spPr>
        <p:txBody>
          <a:bodyPr wrap="none">
            <a:spAutoFit/>
          </a:bodyPr>
          <a:lstStyle/>
          <a:p>
            <a:r>
              <a:rPr lang="fr-FR" b="1" dirty="0">
                <a:solidFill>
                  <a:srgbClr val="37322D"/>
                </a:solidFill>
                <a:latin typeface="OpenSans"/>
              </a:rPr>
              <a:t>les terres agricoles occupent plus de la moitié du territoire en France</a:t>
            </a:r>
            <a:endParaRPr lang="fr-FR" dirty="0"/>
          </a:p>
        </p:txBody>
      </p:sp>
      <p:sp>
        <p:nvSpPr>
          <p:cNvPr id="7" name="ZoneTexte 6">
            <a:extLst>
              <a:ext uri="{FF2B5EF4-FFF2-40B4-BE49-F238E27FC236}">
                <a16:creationId xmlns:a16="http://schemas.microsoft.com/office/drawing/2014/main" id="{EAF2D6B8-B137-4437-B2D1-A3D6D5BAF7DF}"/>
              </a:ext>
            </a:extLst>
          </p:cNvPr>
          <p:cNvSpPr txBox="1"/>
          <p:nvPr/>
        </p:nvSpPr>
        <p:spPr>
          <a:xfrm>
            <a:off x="0" y="-5136"/>
            <a:ext cx="2795150" cy="707886"/>
          </a:xfrm>
          <a:prstGeom prst="rect">
            <a:avLst/>
          </a:prstGeom>
          <a:noFill/>
        </p:spPr>
        <p:txBody>
          <a:bodyPr wrap="square" rtlCol="0">
            <a:spAutoFit/>
          </a:bodyPr>
          <a:lstStyle/>
          <a:p>
            <a:r>
              <a:rPr lang="fr-FR" sz="800" dirty="0"/>
              <a:t>A- Les 3 piliers du développement durable</a:t>
            </a:r>
          </a:p>
          <a:p>
            <a:r>
              <a:rPr lang="fr-FR" sz="800" dirty="0">
                <a:solidFill>
                  <a:srgbClr val="00B050"/>
                </a:solidFill>
              </a:rPr>
              <a:t>B- Régime alimentaire, impact écologique</a:t>
            </a:r>
          </a:p>
          <a:p>
            <a:r>
              <a:rPr lang="fr-FR" sz="800" dirty="0"/>
              <a:t>C- Agriculture Systémique, AgroEcologie ?</a:t>
            </a:r>
          </a:p>
          <a:p>
            <a:r>
              <a:rPr lang="fr-FR" sz="800" dirty="0"/>
              <a:t>D- Le mouvement végan</a:t>
            </a:r>
          </a:p>
          <a:p>
            <a:r>
              <a:rPr lang="fr-FR" sz="800" dirty="0"/>
              <a:t>E- L’attitude du chrétien</a:t>
            </a:r>
          </a:p>
        </p:txBody>
      </p:sp>
      <p:sp>
        <p:nvSpPr>
          <p:cNvPr id="4" name="Espace réservé du numéro de diapositive 3">
            <a:extLst>
              <a:ext uri="{FF2B5EF4-FFF2-40B4-BE49-F238E27FC236}">
                <a16:creationId xmlns:a16="http://schemas.microsoft.com/office/drawing/2014/main" id="{FB660ACC-F5DE-4F59-9F19-49CEC9C9E302}"/>
              </a:ext>
            </a:extLst>
          </p:cNvPr>
          <p:cNvSpPr>
            <a:spLocks noGrp="1"/>
          </p:cNvSpPr>
          <p:nvPr>
            <p:ph type="sldNum" sz="quarter" idx="12"/>
          </p:nvPr>
        </p:nvSpPr>
        <p:spPr/>
        <p:txBody>
          <a:bodyPr/>
          <a:lstStyle/>
          <a:p>
            <a:fld id="{E5DCE266-CCDA-4DEB-8A9C-F7397A2B4302}" type="slidenum">
              <a:rPr lang="fr-FR" smtClean="0"/>
              <a:t>7</a:t>
            </a:fld>
            <a:endParaRPr lang="fr-FR"/>
          </a:p>
        </p:txBody>
      </p:sp>
    </p:spTree>
    <p:extLst>
      <p:ext uri="{BB962C8B-B14F-4D97-AF65-F5344CB8AC3E}">
        <p14:creationId xmlns:p14="http://schemas.microsoft.com/office/powerpoint/2010/main" val="423707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7265A-53B7-45E7-BB08-EEDF692AF972}"/>
              </a:ext>
            </a:extLst>
          </p:cNvPr>
          <p:cNvSpPr txBox="1"/>
          <p:nvPr/>
        </p:nvSpPr>
        <p:spPr>
          <a:xfrm>
            <a:off x="1035170" y="1190445"/>
            <a:ext cx="9785230" cy="523220"/>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l’impact de l’Agriculture dans les 23% « produits alimentaires »</a:t>
            </a:r>
            <a:endParaRPr lang="fr-FR" dirty="0"/>
          </a:p>
        </p:txBody>
      </p:sp>
      <p:sp>
        <p:nvSpPr>
          <p:cNvPr id="3" name="ZoneTexte 2">
            <a:extLst>
              <a:ext uri="{FF2B5EF4-FFF2-40B4-BE49-F238E27FC236}">
                <a16:creationId xmlns:a16="http://schemas.microsoft.com/office/drawing/2014/main" id="{C19CAA4E-4D19-4E1D-829F-FEA399382700}"/>
              </a:ext>
            </a:extLst>
          </p:cNvPr>
          <p:cNvSpPr txBox="1"/>
          <p:nvPr/>
        </p:nvSpPr>
        <p:spPr>
          <a:xfrm>
            <a:off x="1026545" y="495983"/>
            <a:ext cx="9514934" cy="523220"/>
          </a:xfrm>
          <a:prstGeom prst="rect">
            <a:avLst/>
          </a:prstGeom>
          <a:noFill/>
        </p:spPr>
        <p:txBody>
          <a:bodyPr wrap="square" rtlCol="0">
            <a:spAutoFit/>
          </a:bodyPr>
          <a:lstStyle/>
          <a:p>
            <a:r>
              <a:rPr lang="fr-FR" sz="2800" b="1" dirty="0"/>
              <a:t>B- Régime alimentaire de l’Homme et son impact écologique !</a:t>
            </a:r>
          </a:p>
        </p:txBody>
      </p:sp>
      <p:pic>
        <p:nvPicPr>
          <p:cNvPr id="5" name="Image 4" descr="Une image contenant capture d’écran&#10;&#10;Description générée automatiquement">
            <a:extLst>
              <a:ext uri="{FF2B5EF4-FFF2-40B4-BE49-F238E27FC236}">
                <a16:creationId xmlns:a16="http://schemas.microsoft.com/office/drawing/2014/main" id="{B3D381B5-5A4F-4A37-8F3E-D80E1E5CC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082" y="1713665"/>
            <a:ext cx="4562475" cy="4572000"/>
          </a:xfrm>
          <a:prstGeom prst="rect">
            <a:avLst/>
          </a:prstGeom>
        </p:spPr>
      </p:pic>
      <p:sp>
        <p:nvSpPr>
          <p:cNvPr id="7" name="Rectangle 6">
            <a:extLst>
              <a:ext uri="{FF2B5EF4-FFF2-40B4-BE49-F238E27FC236}">
                <a16:creationId xmlns:a16="http://schemas.microsoft.com/office/drawing/2014/main" id="{4029270F-C0BE-4198-B0F4-1AC49BBD1FD6}"/>
              </a:ext>
            </a:extLst>
          </p:cNvPr>
          <p:cNvSpPr/>
          <p:nvPr/>
        </p:nvSpPr>
        <p:spPr>
          <a:xfrm>
            <a:off x="2590800" y="6285665"/>
            <a:ext cx="8229600" cy="369332"/>
          </a:xfrm>
          <a:prstGeom prst="rect">
            <a:avLst/>
          </a:prstGeom>
        </p:spPr>
        <p:txBody>
          <a:bodyPr wrap="square">
            <a:spAutoFit/>
          </a:bodyPr>
          <a:lstStyle/>
          <a:p>
            <a:r>
              <a:rPr lang="fr-FR" dirty="0">
                <a:solidFill>
                  <a:srgbClr val="37322D"/>
                </a:solidFill>
                <a:latin typeface="OpenSans"/>
              </a:rPr>
              <a:t>80 % de ces GES sont émis pendant</a:t>
            </a:r>
            <a:r>
              <a:rPr lang="fr-FR" b="1" dirty="0">
                <a:solidFill>
                  <a:srgbClr val="37322D"/>
                </a:solidFill>
                <a:latin typeface="OpenSans"/>
              </a:rPr>
              <a:t> l’étape de production agricole </a:t>
            </a:r>
            <a:r>
              <a:rPr lang="fr-FR" dirty="0">
                <a:solidFill>
                  <a:srgbClr val="37322D"/>
                </a:solidFill>
                <a:latin typeface="OpenSans"/>
              </a:rPr>
              <a:t>des aliments</a:t>
            </a:r>
            <a:endParaRPr lang="fr-FR" dirty="0"/>
          </a:p>
        </p:txBody>
      </p:sp>
      <p:pic>
        <p:nvPicPr>
          <p:cNvPr id="9" name="Image 8" descr="Une image contenant signe&#10;&#10;Description générée automatiquement">
            <a:extLst>
              <a:ext uri="{FF2B5EF4-FFF2-40B4-BE49-F238E27FC236}">
                <a16:creationId xmlns:a16="http://schemas.microsoft.com/office/drawing/2014/main" id="{698FD323-86A5-4C77-9272-374E1C8F6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860" y="2155825"/>
            <a:ext cx="5715000" cy="3257550"/>
          </a:xfrm>
          <a:prstGeom prst="rect">
            <a:avLst/>
          </a:prstGeom>
        </p:spPr>
      </p:pic>
      <p:sp>
        <p:nvSpPr>
          <p:cNvPr id="10" name="Rectangle 9">
            <a:extLst>
              <a:ext uri="{FF2B5EF4-FFF2-40B4-BE49-F238E27FC236}">
                <a16:creationId xmlns:a16="http://schemas.microsoft.com/office/drawing/2014/main" id="{42896333-BD16-453F-AA44-9D6A214CACEE}"/>
              </a:ext>
            </a:extLst>
          </p:cNvPr>
          <p:cNvSpPr/>
          <p:nvPr/>
        </p:nvSpPr>
        <p:spPr>
          <a:xfrm>
            <a:off x="6272533" y="5563254"/>
            <a:ext cx="4846198" cy="646331"/>
          </a:xfrm>
          <a:prstGeom prst="rect">
            <a:avLst/>
          </a:prstGeom>
        </p:spPr>
        <p:txBody>
          <a:bodyPr wrap="none">
            <a:spAutoFit/>
          </a:bodyPr>
          <a:lstStyle/>
          <a:p>
            <a:pPr algn="ctr"/>
            <a:r>
              <a:rPr lang="fr-FR" dirty="0">
                <a:solidFill>
                  <a:srgbClr val="494949"/>
                </a:solidFill>
                <a:latin typeface="Verdana" panose="020B0604030504040204" pitchFamily="34" charset="0"/>
              </a:rPr>
              <a:t>(9% du CO</a:t>
            </a:r>
            <a:r>
              <a:rPr lang="fr-FR" sz="1100" dirty="0">
                <a:solidFill>
                  <a:srgbClr val="494949"/>
                </a:solidFill>
                <a:latin typeface="Verdana" panose="020B0604030504040204" pitchFamily="34" charset="0"/>
              </a:rPr>
              <a:t>2</a:t>
            </a:r>
            <a:r>
              <a:rPr lang="fr-FR" dirty="0">
                <a:solidFill>
                  <a:srgbClr val="494949"/>
                </a:solidFill>
                <a:latin typeface="Verdana" panose="020B0604030504040204" pitchFamily="34" charset="0"/>
              </a:rPr>
              <a:t>, 37% du CH</a:t>
            </a:r>
            <a:r>
              <a:rPr lang="fr-FR" sz="1100" dirty="0">
                <a:solidFill>
                  <a:srgbClr val="494949"/>
                </a:solidFill>
                <a:latin typeface="Verdana" panose="020B0604030504040204" pitchFamily="34" charset="0"/>
              </a:rPr>
              <a:t>4</a:t>
            </a:r>
            <a:r>
              <a:rPr lang="fr-FR" dirty="0">
                <a:solidFill>
                  <a:srgbClr val="494949"/>
                </a:solidFill>
                <a:latin typeface="Verdana" panose="020B0604030504040204" pitchFamily="34" charset="0"/>
              </a:rPr>
              <a:t>, 65% du N</a:t>
            </a:r>
            <a:r>
              <a:rPr lang="fr-FR" sz="1100" dirty="0">
                <a:solidFill>
                  <a:srgbClr val="494949"/>
                </a:solidFill>
                <a:latin typeface="Verdana" panose="020B0604030504040204" pitchFamily="34" charset="0"/>
              </a:rPr>
              <a:t>2</a:t>
            </a:r>
            <a:r>
              <a:rPr lang="fr-FR" dirty="0">
                <a:solidFill>
                  <a:srgbClr val="494949"/>
                </a:solidFill>
                <a:latin typeface="Verdana" panose="020B0604030504040204" pitchFamily="34" charset="0"/>
              </a:rPr>
              <a:t>O </a:t>
            </a:r>
          </a:p>
          <a:p>
            <a:pPr algn="ctr"/>
            <a:r>
              <a:rPr lang="fr-FR" dirty="0">
                <a:solidFill>
                  <a:srgbClr val="494949"/>
                </a:solidFill>
                <a:latin typeface="Verdana" panose="020B0604030504040204" pitchFamily="34" charset="0"/>
              </a:rPr>
              <a:t>de l’activité humaine)</a:t>
            </a:r>
            <a:endParaRPr lang="fr-FR" dirty="0"/>
          </a:p>
        </p:txBody>
      </p:sp>
      <p:sp>
        <p:nvSpPr>
          <p:cNvPr id="11" name="ZoneTexte 10">
            <a:extLst>
              <a:ext uri="{FF2B5EF4-FFF2-40B4-BE49-F238E27FC236}">
                <a16:creationId xmlns:a16="http://schemas.microsoft.com/office/drawing/2014/main" id="{E6D99018-518E-490F-ABBA-DF81775029DC}"/>
              </a:ext>
            </a:extLst>
          </p:cNvPr>
          <p:cNvSpPr txBox="1"/>
          <p:nvPr/>
        </p:nvSpPr>
        <p:spPr>
          <a:xfrm>
            <a:off x="6111557" y="1859280"/>
            <a:ext cx="5247323" cy="369332"/>
          </a:xfrm>
          <a:prstGeom prst="rect">
            <a:avLst/>
          </a:prstGeom>
          <a:noFill/>
        </p:spPr>
        <p:txBody>
          <a:bodyPr wrap="square" rtlCol="0">
            <a:spAutoFit/>
          </a:bodyPr>
          <a:lstStyle/>
          <a:p>
            <a:pPr algn="ctr"/>
            <a:r>
              <a:rPr lang="fr-FR" b="1" dirty="0"/>
              <a:t>QUELS LEVIERS POUR CORRIGER ?</a:t>
            </a:r>
          </a:p>
        </p:txBody>
      </p:sp>
      <p:sp>
        <p:nvSpPr>
          <p:cNvPr id="4" name="Espace réservé du numéro de diapositive 3">
            <a:extLst>
              <a:ext uri="{FF2B5EF4-FFF2-40B4-BE49-F238E27FC236}">
                <a16:creationId xmlns:a16="http://schemas.microsoft.com/office/drawing/2014/main" id="{0EEEC18B-02D2-4AD8-81EB-26F571D42555}"/>
              </a:ext>
            </a:extLst>
          </p:cNvPr>
          <p:cNvSpPr>
            <a:spLocks noGrp="1"/>
          </p:cNvSpPr>
          <p:nvPr>
            <p:ph type="sldNum" sz="quarter" idx="12"/>
          </p:nvPr>
        </p:nvSpPr>
        <p:spPr/>
        <p:txBody>
          <a:bodyPr/>
          <a:lstStyle/>
          <a:p>
            <a:fld id="{E5DCE266-CCDA-4DEB-8A9C-F7397A2B4302}" type="slidenum">
              <a:rPr lang="fr-FR" smtClean="0"/>
              <a:t>8</a:t>
            </a:fld>
            <a:endParaRPr lang="fr-FR"/>
          </a:p>
        </p:txBody>
      </p:sp>
    </p:spTree>
    <p:extLst>
      <p:ext uri="{BB962C8B-B14F-4D97-AF65-F5344CB8AC3E}">
        <p14:creationId xmlns:p14="http://schemas.microsoft.com/office/powerpoint/2010/main" val="4098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9FE1DB-97E3-4B45-8318-4DCD89E97BCE}"/>
              </a:ext>
            </a:extLst>
          </p:cNvPr>
          <p:cNvSpPr txBox="1"/>
          <p:nvPr/>
        </p:nvSpPr>
        <p:spPr>
          <a:xfrm>
            <a:off x="1035170" y="1190445"/>
            <a:ext cx="10432930" cy="2246769"/>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   Genèse 3 v 17 à 19 Et à Adam il dit : Parce que tu as écouté la voix de ta femme et que tu as mangé de l'arbre au sujet duquel je t'ai commandé, disant : Tu n'en mangeras pas, -</a:t>
            </a:r>
            <a:r>
              <a:rPr lang="fr-FR" sz="2800" b="1" dirty="0"/>
              <a:t>maudit est le sol à cause de toi ; tu en mangeras en travaillant péniblement tous les jours de ta vie. Et il te fera germer des épines et des ronces</a:t>
            </a:r>
            <a:r>
              <a:rPr lang="fr-FR" sz="2800" dirty="0"/>
              <a:t>, </a:t>
            </a:r>
            <a:endParaRPr lang="fr-FR" dirty="0"/>
          </a:p>
        </p:txBody>
      </p:sp>
      <p:sp>
        <p:nvSpPr>
          <p:cNvPr id="7" name="Rectangle 6">
            <a:extLst>
              <a:ext uri="{FF2B5EF4-FFF2-40B4-BE49-F238E27FC236}">
                <a16:creationId xmlns:a16="http://schemas.microsoft.com/office/drawing/2014/main" id="{0DE7AEB4-1F93-4391-9F9D-BD6FA77C89DB}"/>
              </a:ext>
            </a:extLst>
          </p:cNvPr>
          <p:cNvSpPr/>
          <p:nvPr/>
        </p:nvSpPr>
        <p:spPr>
          <a:xfrm>
            <a:off x="1341120" y="2905036"/>
            <a:ext cx="10172700" cy="1815882"/>
          </a:xfrm>
          <a:prstGeom prst="rect">
            <a:avLst/>
          </a:prstGeom>
        </p:spPr>
        <p:txBody>
          <a:bodyPr wrap="square">
            <a:spAutoFit/>
          </a:bodyPr>
          <a:lstStyle/>
          <a:p>
            <a:r>
              <a:rPr lang="fr-FR" sz="2800" dirty="0">
                <a:solidFill>
                  <a:srgbClr val="00B0F0"/>
                </a:solidFill>
              </a:rPr>
              <a:t>								    et tu mangeras l'herbe des champs</a:t>
            </a:r>
            <a:r>
              <a:rPr lang="fr-FR" sz="2800" dirty="0"/>
              <a:t>. </a:t>
            </a:r>
            <a:r>
              <a:rPr lang="fr-FR" sz="2800" b="1" dirty="0"/>
              <a:t>A la sueur de ton visage tu mangeras du pain</a:t>
            </a:r>
            <a:r>
              <a:rPr lang="fr-FR" sz="2800" dirty="0"/>
              <a:t>, jusqu'à ce que tu retournes au sol, car c'est de lui que tu as été pris ; car tu es poussière et tu retourneras à la poussière.</a:t>
            </a:r>
          </a:p>
        </p:txBody>
      </p:sp>
      <p:sp>
        <p:nvSpPr>
          <p:cNvPr id="8" name="Organigramme : Alternative 7">
            <a:extLst>
              <a:ext uri="{FF2B5EF4-FFF2-40B4-BE49-F238E27FC236}">
                <a16:creationId xmlns:a16="http://schemas.microsoft.com/office/drawing/2014/main" id="{9E3980B7-0786-4E6E-BB87-BCC281A02E90}"/>
              </a:ext>
            </a:extLst>
          </p:cNvPr>
          <p:cNvSpPr/>
          <p:nvPr/>
        </p:nvSpPr>
        <p:spPr>
          <a:xfrm>
            <a:off x="1174460" y="5161748"/>
            <a:ext cx="10284901" cy="7087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C5A9E56-0512-4B52-B88F-AB3D931BEE64}"/>
              </a:ext>
            </a:extLst>
          </p:cNvPr>
          <p:cNvSpPr/>
          <p:nvPr/>
        </p:nvSpPr>
        <p:spPr>
          <a:xfrm>
            <a:off x="1174460" y="5282150"/>
            <a:ext cx="10284901" cy="461665"/>
          </a:xfrm>
          <a:prstGeom prst="rect">
            <a:avLst/>
          </a:prstGeom>
        </p:spPr>
        <p:txBody>
          <a:bodyPr wrap="square">
            <a:spAutoFit/>
          </a:bodyPr>
          <a:lstStyle/>
          <a:p>
            <a:pPr algn="ctr"/>
            <a:r>
              <a:rPr lang="fr-FR" sz="2400" dirty="0">
                <a:solidFill>
                  <a:schemeClr val="bg1"/>
                </a:solidFill>
              </a:rPr>
              <a:t>Après le péché, l’homme devient alors végétarien !</a:t>
            </a:r>
          </a:p>
        </p:txBody>
      </p:sp>
      <p:sp>
        <p:nvSpPr>
          <p:cNvPr id="10" name="ZoneTexte 9">
            <a:extLst>
              <a:ext uri="{FF2B5EF4-FFF2-40B4-BE49-F238E27FC236}">
                <a16:creationId xmlns:a16="http://schemas.microsoft.com/office/drawing/2014/main" id="{7FF3BF15-40F7-4699-BF56-AE7D34F71B1A}"/>
              </a:ext>
            </a:extLst>
          </p:cNvPr>
          <p:cNvSpPr txBox="1"/>
          <p:nvPr/>
        </p:nvSpPr>
        <p:spPr>
          <a:xfrm>
            <a:off x="0" y="-27635"/>
            <a:ext cx="2795150" cy="707886"/>
          </a:xfrm>
          <a:prstGeom prst="rect">
            <a:avLst/>
          </a:prstGeom>
          <a:noFill/>
        </p:spPr>
        <p:txBody>
          <a:bodyPr wrap="square" rtlCol="0">
            <a:spAutoFit/>
          </a:bodyPr>
          <a:lstStyle/>
          <a:p>
            <a:r>
              <a:rPr lang="fr-FR" sz="800" dirty="0"/>
              <a:t>A- Les 3 piliers du développement durable</a:t>
            </a:r>
          </a:p>
          <a:p>
            <a:r>
              <a:rPr lang="fr-FR" sz="800" dirty="0"/>
              <a:t>B- Régime alimentaire, impact écologique</a:t>
            </a:r>
          </a:p>
          <a:p>
            <a:r>
              <a:rPr lang="fr-FR" sz="800" dirty="0">
                <a:solidFill>
                  <a:srgbClr val="00B050"/>
                </a:solidFill>
              </a:rPr>
              <a:t>C- Agriculture Systémique, AgroEcologie ?</a:t>
            </a:r>
          </a:p>
          <a:p>
            <a:r>
              <a:rPr lang="fr-FR" sz="800" dirty="0"/>
              <a:t>D- Le mouvement végan</a:t>
            </a:r>
          </a:p>
          <a:p>
            <a:r>
              <a:rPr lang="fr-FR" sz="800" dirty="0"/>
              <a:t>E- L’attitude du chrétien</a:t>
            </a:r>
          </a:p>
        </p:txBody>
      </p:sp>
      <p:sp>
        <p:nvSpPr>
          <p:cNvPr id="4" name="Espace réservé du numéro de diapositive 3">
            <a:extLst>
              <a:ext uri="{FF2B5EF4-FFF2-40B4-BE49-F238E27FC236}">
                <a16:creationId xmlns:a16="http://schemas.microsoft.com/office/drawing/2014/main" id="{38171389-E474-4A6E-A6D1-9B957C4B1D6F}"/>
              </a:ext>
            </a:extLst>
          </p:cNvPr>
          <p:cNvSpPr>
            <a:spLocks noGrp="1"/>
          </p:cNvSpPr>
          <p:nvPr>
            <p:ph type="sldNum" sz="quarter" idx="12"/>
          </p:nvPr>
        </p:nvSpPr>
        <p:spPr/>
        <p:txBody>
          <a:bodyPr/>
          <a:lstStyle/>
          <a:p>
            <a:fld id="{E5DCE266-CCDA-4DEB-8A9C-F7397A2B4302}" type="slidenum">
              <a:rPr lang="fr-FR" smtClean="0"/>
              <a:t>9</a:t>
            </a:fld>
            <a:endParaRPr lang="fr-FR"/>
          </a:p>
        </p:txBody>
      </p:sp>
      <p:sp>
        <p:nvSpPr>
          <p:cNvPr id="5" name="Rectangle 4">
            <a:extLst>
              <a:ext uri="{FF2B5EF4-FFF2-40B4-BE49-F238E27FC236}">
                <a16:creationId xmlns:a16="http://schemas.microsoft.com/office/drawing/2014/main" id="{749C5CBC-A6D7-44F8-9287-6EAE23CE8A42}"/>
              </a:ext>
            </a:extLst>
          </p:cNvPr>
          <p:cNvSpPr/>
          <p:nvPr/>
        </p:nvSpPr>
        <p:spPr>
          <a:xfrm>
            <a:off x="1178560" y="802838"/>
            <a:ext cx="10172700" cy="369332"/>
          </a:xfrm>
          <a:prstGeom prst="rect">
            <a:avLst/>
          </a:prstGeom>
        </p:spPr>
        <p:txBody>
          <a:bodyPr wrap="square">
            <a:spAutoFit/>
          </a:bodyPr>
          <a:lstStyle/>
          <a:p>
            <a:r>
              <a:rPr lang="fr-FR" dirty="0"/>
              <a:t>… Gen.2v16 Et l'Éternel Dieu commanda à l'homme, disant : </a:t>
            </a:r>
            <a:r>
              <a:rPr lang="fr-FR" dirty="0">
                <a:solidFill>
                  <a:srgbClr val="00B0F0"/>
                </a:solidFill>
              </a:rPr>
              <a:t>tu mangeras librement de tout arbre du jardin</a:t>
            </a:r>
            <a:r>
              <a:rPr lang="fr-FR" dirty="0"/>
              <a:t>.</a:t>
            </a:r>
          </a:p>
        </p:txBody>
      </p:sp>
    </p:spTree>
    <p:extLst>
      <p:ext uri="{BB962C8B-B14F-4D97-AF65-F5344CB8AC3E}">
        <p14:creationId xmlns:p14="http://schemas.microsoft.com/office/powerpoint/2010/main" val="25556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000"/>
                                        <p:tgtEl>
                                          <p:spTgt spid="9"/>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29015</TotalTime>
  <Words>6211</Words>
  <Application>Microsoft Office PowerPoint</Application>
  <PresentationFormat>Grand écran</PresentationFormat>
  <Paragraphs>613</Paragraphs>
  <Slides>43</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43</vt:i4>
      </vt:variant>
    </vt:vector>
  </HeadingPairs>
  <TitlesOfParts>
    <vt:vector size="54" baseType="lpstr">
      <vt:lpstr>Arial</vt:lpstr>
      <vt:lpstr>Calibri</vt:lpstr>
      <vt:lpstr>Calibri Light</vt:lpstr>
      <vt:lpstr>Georgia</vt:lpstr>
      <vt:lpstr>Helvetica</vt:lpstr>
      <vt:lpstr>OpenSans</vt:lpstr>
      <vt:lpstr>Proxima</vt:lpstr>
      <vt:lpstr>Verdana</vt:lpstr>
      <vt:lpstr>Wingdings</vt:lpstr>
      <vt:lpstr>Thème Office</vt:lpstr>
      <vt:lpstr>1_Thème Office</vt:lpstr>
      <vt:lpstr>REGIME ALIMENTAIRE  &amp;  REGIME DE LA TERRE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REGIME ALIMENTAIRE  &amp;  REGIME DE LA TERRE</dc:title>
  <dc:creator>Henri CAZAJUS</dc:creator>
  <cp:lastModifiedBy>Henri CAZAJUS</cp:lastModifiedBy>
  <cp:revision>216</cp:revision>
  <cp:lastPrinted>2020-08-25T06:48:51Z</cp:lastPrinted>
  <dcterms:created xsi:type="dcterms:W3CDTF">2020-04-30T15:36:36Z</dcterms:created>
  <dcterms:modified xsi:type="dcterms:W3CDTF">2020-09-03T20:52:05Z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19470f-ea4b-42be-9358-878f0d2a3039_Enabled">
    <vt:lpwstr>True</vt:lpwstr>
  </property>
  <property fmtid="{D5CDD505-2E9C-101B-9397-08002B2CF9AE}" pid="3" name="MSIP_Label_6319470f-ea4b-42be-9358-878f0d2a3039_SiteId">
    <vt:lpwstr>b2e0bd95-d717-4462-b33e-dcaec4e9c4ec</vt:lpwstr>
  </property>
  <property fmtid="{D5CDD505-2E9C-101B-9397-08002B2CF9AE}" pid="4" name="MSIP_Label_6319470f-ea4b-42be-9358-878f0d2a3039_Owner">
    <vt:lpwstr>henri.cazajus@savencia.com</vt:lpwstr>
  </property>
  <property fmtid="{D5CDD505-2E9C-101B-9397-08002B2CF9AE}" pid="5" name="MSIP_Label_6319470f-ea4b-42be-9358-878f0d2a3039_SetDate">
    <vt:lpwstr>2020-07-20T18:33:13.4951702Z</vt:lpwstr>
  </property>
  <property fmtid="{D5CDD505-2E9C-101B-9397-08002B2CF9AE}" pid="6" name="MSIP_Label_6319470f-ea4b-42be-9358-878f0d2a3039_Name">
    <vt:lpwstr>C1-Public</vt:lpwstr>
  </property>
  <property fmtid="{D5CDD505-2E9C-101B-9397-08002B2CF9AE}" pid="7" name="MSIP_Label_6319470f-ea4b-42be-9358-878f0d2a3039_Application">
    <vt:lpwstr>Microsoft Azure Information Protection</vt:lpwstr>
  </property>
  <property fmtid="{D5CDD505-2E9C-101B-9397-08002B2CF9AE}" pid="8" name="MSIP_Label_6319470f-ea4b-42be-9358-878f0d2a3039_ActionId">
    <vt:lpwstr>93b307ed-d862-41a7-8a96-78e27cd060a0</vt:lpwstr>
  </property>
  <property fmtid="{D5CDD505-2E9C-101B-9397-08002B2CF9AE}" pid="9" name="MSIP_Label_6319470f-ea4b-42be-9358-878f0d2a3039_Extended_MSFT_Method">
    <vt:lpwstr>Manual</vt:lpwstr>
  </property>
  <property fmtid="{D5CDD505-2E9C-101B-9397-08002B2CF9AE}" pid="10" name="Sensitivity">
    <vt:lpwstr>C1-Public</vt:lpwstr>
  </property>
</Properties>
</file>